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30"/>
  </p:notesMasterIdLst>
  <p:sldIdLst>
    <p:sldId id="1272" r:id="rId6"/>
    <p:sldId id="1271" r:id="rId7"/>
    <p:sldId id="1306" r:id="rId8"/>
    <p:sldId id="1284" r:id="rId9"/>
    <p:sldId id="1285" r:id="rId10"/>
    <p:sldId id="1286" r:id="rId11"/>
    <p:sldId id="1292" r:id="rId12"/>
    <p:sldId id="1293" r:id="rId13"/>
    <p:sldId id="1287" r:id="rId14"/>
    <p:sldId id="1288" r:id="rId15"/>
    <p:sldId id="1289" r:id="rId16"/>
    <p:sldId id="1294" r:id="rId17"/>
    <p:sldId id="1295" r:id="rId18"/>
    <p:sldId id="1296" r:id="rId19"/>
    <p:sldId id="1297" r:id="rId20"/>
    <p:sldId id="1298" r:id="rId21"/>
    <p:sldId id="1299" r:id="rId22"/>
    <p:sldId id="1300" r:id="rId23"/>
    <p:sldId id="1301" r:id="rId24"/>
    <p:sldId id="1302" r:id="rId25"/>
    <p:sldId id="1303" r:id="rId26"/>
    <p:sldId id="1304" r:id="rId27"/>
    <p:sldId id="1305" r:id="rId28"/>
    <p:sldId id="1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1511" autoAdjust="0"/>
  </p:normalViewPr>
  <p:slideViewPr>
    <p:cSldViewPr>
      <p:cViewPr varScale="1">
        <p:scale>
          <a:sx n="54" d="100"/>
          <a:sy n="54" d="100"/>
        </p:scale>
        <p:origin x="1308" y="52"/>
      </p:cViewPr>
      <p:guideLst/>
    </p:cSldViewPr>
  </p:slideViewPr>
  <p:outlineViewPr>
    <p:cViewPr>
      <p:scale>
        <a:sx n="33" d="100"/>
        <a:sy n="33" d="100"/>
      </p:scale>
      <p:origin x="0" y="-9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ustinwater.com\Cloud\Users\MoralesM\Desktop\Austin%20Water\Data%20Analysis\NOAA\Camp%20Mabry\NOAA_CampMabry_DailyWeatherETPrecip_1948-2020.08.0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Austinwater.com\Cloud\Users\MoralesM\Desktop\Austin%20Water\Data%20Analysis\NOAA\Camp%20Mabry\NOAA_CampMabry_DailyWeatherETPrecip_1948-2020.08.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veratics\Desktop\GPCD_Graph_20.04.3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lesM.000\Desktop\VW_03_Joi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lesM.000\Desktop\VW_03_Joi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lesM.000\Desktop\VW_03_Join_v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lesM.000\Desktop\VW_03_Join_v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lesM.000\Desktop\VW_03_Join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ralesM.000\Desktop\VW_03_Join_v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Desktop\Austin%20Water\Data%20Analysis\NOAA\Camp%20Mabry\NOAA_CampMabry_DailyWeatherETPrecip_1948-2020.08.08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H:\Desktop\Austin%20Water\Data%20Analysis\NOAA\Camp%20Mabry\NOAA_CampMabry_DailyWeatherETPrecip_1948-2020.08.08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93535370846265E-2"/>
          <c:y val="9.4889038634725822E-2"/>
          <c:w val="0.89596043741225595"/>
          <c:h val="0.80420651850225755"/>
        </c:manualLayout>
      </c:layout>
      <c:lineChart>
        <c:grouping val="standard"/>
        <c:varyColors val="0"/>
        <c:ser>
          <c:idx val="0"/>
          <c:order val="0"/>
          <c:tx>
            <c:v>FY 2020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'[NOAA_CampMabry_DailyWeatherETPrecip_1948-2020.08.08.xlsx]Sheet2'!$Q$30:$Q$41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'[NOAA_CampMabry_DailyWeatherETPrecip_1948-2020.08.08.xlsx]Sheet2'!$R$30:$R$41</c:f>
              <c:numCache>
                <c:formatCode>General</c:formatCode>
                <c:ptCount val="12"/>
                <c:pt idx="0">
                  <c:v>4.2984710729669056</c:v>
                </c:pt>
                <c:pt idx="1">
                  <c:v>2.478110464366305</c:v>
                </c:pt>
                <c:pt idx="2">
                  <c:v>2.228250064901808</c:v>
                </c:pt>
                <c:pt idx="3">
                  <c:v>2.3715082791669229</c:v>
                </c:pt>
                <c:pt idx="4">
                  <c:v>2.7662555149257546</c:v>
                </c:pt>
                <c:pt idx="5">
                  <c:v>4.0270788725323969</c:v>
                </c:pt>
                <c:pt idx="6">
                  <c:v>5.0282439678875672</c:v>
                </c:pt>
                <c:pt idx="7">
                  <c:v>6.4549307989749067</c:v>
                </c:pt>
                <c:pt idx="8">
                  <c:v>6.2806779354175832</c:v>
                </c:pt>
                <c:pt idx="9">
                  <c:v>7.5292984388755384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12-48B0-A032-23C2F3FF81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747184"/>
        <c:axId val="106799488"/>
      </c:lineChart>
      <c:catAx>
        <c:axId val="6474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99488"/>
        <c:crosses val="autoZero"/>
        <c:auto val="1"/>
        <c:lblAlgn val="ctr"/>
        <c:lblOffset val="100"/>
        <c:noMultiLvlLbl val="0"/>
      </c:catAx>
      <c:valAx>
        <c:axId val="106799488"/>
        <c:scaling>
          <c:orientation val="minMax"/>
          <c:max val="11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74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9098236588449"/>
          <c:y val="5.2821081546821816E-2"/>
          <c:w val="0.77108207213826119"/>
          <c:h val="0.78898678564421054"/>
        </c:manualLayout>
      </c:layout>
      <c:lineChart>
        <c:grouping val="standard"/>
        <c:varyColors val="0"/>
        <c:ser>
          <c:idx val="0"/>
          <c:order val="0"/>
          <c:tx>
            <c:v>FY 2020</c:v>
          </c:tx>
          <c:spPr>
            <a:ln w="28575" cap="rnd">
              <a:noFill/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'[NOAA_CampMabry_DailyWeatherETPrecip_1948-2020.08.08.xlsx]Box Plots'!$N$2:$N$13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'[NOAA_CampMabry_DailyWeatherETPrecip_1948-2020.08.08.xlsx]Box Plots'!$AV$2:$AV$13</c:f>
              <c:numCache>
                <c:formatCode>General</c:formatCode>
                <c:ptCount val="12"/>
                <c:pt idx="0">
                  <c:v>2.96</c:v>
                </c:pt>
                <c:pt idx="1">
                  <c:v>0.63</c:v>
                </c:pt>
                <c:pt idx="2">
                  <c:v>0.83000000000000007</c:v>
                </c:pt>
                <c:pt idx="3">
                  <c:v>1.6300000000000003</c:v>
                </c:pt>
                <c:pt idx="4">
                  <c:v>2.2000000000000002</c:v>
                </c:pt>
                <c:pt idx="5">
                  <c:v>4.01</c:v>
                </c:pt>
                <c:pt idx="6">
                  <c:v>2.8600000000000003</c:v>
                </c:pt>
                <c:pt idx="7">
                  <c:v>6.2600000000000007</c:v>
                </c:pt>
                <c:pt idx="8">
                  <c:v>2.66</c:v>
                </c:pt>
                <c:pt idx="9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22-455B-AF82-61383AF4D4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747184"/>
        <c:axId val="106799488"/>
      </c:lineChart>
      <c:catAx>
        <c:axId val="6474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99488"/>
        <c:crosses val="autoZero"/>
        <c:auto val="1"/>
        <c:lblAlgn val="ctr"/>
        <c:lblOffset val="100"/>
        <c:noMultiLvlLbl val="0"/>
      </c:catAx>
      <c:valAx>
        <c:axId val="106799488"/>
        <c:scaling>
          <c:orientation val="minMax"/>
          <c:max val="20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474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8342781539229"/>
          <c:y val="4.2145593869731802E-2"/>
          <c:w val="0.85400555249839294"/>
          <c:h val="0.61027567521801707"/>
        </c:manualLayout>
      </c:layout>
      <c:areaChart>
        <c:grouping val="stacked"/>
        <c:varyColors val="0"/>
        <c:ser>
          <c:idx val="2"/>
          <c:order val="2"/>
          <c:tx>
            <c:v>wet</c:v>
          </c:tx>
          <c:spPr>
            <a:noFill/>
            <a:ln w="25400">
              <a:noFill/>
            </a:ln>
            <a:effectLst/>
          </c:spPr>
          <c:cat>
            <c:numRef>
              <c:f>'05-19 Annual GPCD'!$A$2:$A$16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'05-19 Annual GPCD'!$U$2:$U$16</c:f>
              <c:numCache>
                <c:formatCode>0</c:formatCode>
                <c:ptCount val="15"/>
                <c:pt idx="0">
                  <c:v>159.49065702476867</c:v>
                </c:pt>
                <c:pt idx="1">
                  <c:v>153.45978302881605</c:v>
                </c:pt>
                <c:pt idx="2">
                  <c:v>149.29808445831986</c:v>
                </c:pt>
                <c:pt idx="3">
                  <c:v>144.98282995032832</c:v>
                </c:pt>
                <c:pt idx="4">
                  <c:v>140.49382584730796</c:v>
                </c:pt>
                <c:pt idx="5">
                  <c:v>129.49404999448734</c:v>
                </c:pt>
                <c:pt idx="6">
                  <c:v>123.85947652763213</c:v>
                </c:pt>
                <c:pt idx="7">
                  <c:v>117.84753408561733</c:v>
                </c:pt>
                <c:pt idx="8">
                  <c:v>114.23400917691941</c:v>
                </c:pt>
                <c:pt idx="9">
                  <c:v>111.64615379045017</c:v>
                </c:pt>
                <c:pt idx="10">
                  <c:v>110.26108313082773</c:v>
                </c:pt>
                <c:pt idx="11">
                  <c:v>110.11623960472883</c:v>
                </c:pt>
                <c:pt idx="12">
                  <c:v>108.84097195794538</c:v>
                </c:pt>
                <c:pt idx="13">
                  <c:v>106.01079268107276</c:v>
                </c:pt>
                <c:pt idx="14">
                  <c:v>103.0514581362246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2-4E69-9E7B-430C26E164CB}"/>
            </c:ext>
          </c:extLst>
        </c:ser>
        <c:ser>
          <c:idx val="3"/>
          <c:order val="3"/>
          <c:tx>
            <c:v>Dry/Wet 80% Confidence Interval</c:v>
          </c:tx>
          <c:spPr>
            <a:solidFill>
              <a:srgbClr val="2683C6">
                <a:lumMod val="40000"/>
                <a:lumOff val="60000"/>
              </a:srgbClr>
            </a:solidFill>
            <a:ln w="25400">
              <a:noFill/>
            </a:ln>
            <a:effectLst/>
          </c:spPr>
          <c:cat>
            <c:numRef>
              <c:f>'05-19 Annual GPCD'!$A$2:$A$16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'05-19 Annual GPCD'!$V$2:$V$16</c:f>
              <c:numCache>
                <c:formatCode>0</c:formatCode>
                <c:ptCount val="15"/>
                <c:pt idx="0">
                  <c:v>4.3923377078076022</c:v>
                </c:pt>
                <c:pt idx="1">
                  <c:v>4.3923377078076022</c:v>
                </c:pt>
                <c:pt idx="2">
                  <c:v>4.3923377078076022</c:v>
                </c:pt>
                <c:pt idx="3">
                  <c:v>4.3923377078076022</c:v>
                </c:pt>
                <c:pt idx="4">
                  <c:v>4.3923377078076022</c:v>
                </c:pt>
                <c:pt idx="5">
                  <c:v>4.3923377078076022</c:v>
                </c:pt>
                <c:pt idx="6">
                  <c:v>4.3923377078076022</c:v>
                </c:pt>
                <c:pt idx="7">
                  <c:v>4.3923377078076022</c:v>
                </c:pt>
                <c:pt idx="8">
                  <c:v>4.3923377078076022</c:v>
                </c:pt>
                <c:pt idx="9">
                  <c:v>4.3923377078076022</c:v>
                </c:pt>
                <c:pt idx="10">
                  <c:v>4.3923377078076022</c:v>
                </c:pt>
                <c:pt idx="11">
                  <c:v>4.3923377078076022</c:v>
                </c:pt>
                <c:pt idx="12">
                  <c:v>4.3923377078076022</c:v>
                </c:pt>
                <c:pt idx="13">
                  <c:v>4.3923377078076022</c:v>
                </c:pt>
                <c:pt idx="14">
                  <c:v>4.3923377078076022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2-4E69-9E7B-430C26E164CB}"/>
            </c:ext>
          </c:extLst>
        </c:ser>
        <c:ser>
          <c:idx val="4"/>
          <c:order val="4"/>
          <c:tx>
            <c:v>Dry/Wet Weather Band</c:v>
          </c:tx>
          <c:spPr>
            <a:solidFill>
              <a:srgbClr val="2683C6">
                <a:lumMod val="40000"/>
                <a:lumOff val="60000"/>
                <a:alpha val="50000"/>
              </a:srgbClr>
            </a:solidFill>
            <a:ln>
              <a:noFill/>
            </a:ln>
            <a:effectLst/>
          </c:spPr>
          <c:cat>
            <c:numRef>
              <c:f>'05-19 Annual GPCD'!$A$2:$A$16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'05-19 Annual GPCD'!$W$2:$W$16</c:f>
              <c:numCache>
                <c:formatCode>0</c:formatCode>
                <c:ptCount val="15"/>
                <c:pt idx="0">
                  <c:v>32.921438673967884</c:v>
                </c:pt>
                <c:pt idx="1">
                  <c:v>32.921438673967884</c:v>
                </c:pt>
                <c:pt idx="2">
                  <c:v>32.921438673967884</c:v>
                </c:pt>
                <c:pt idx="3">
                  <c:v>32.921438673967884</c:v>
                </c:pt>
                <c:pt idx="4">
                  <c:v>32.921438673967884</c:v>
                </c:pt>
                <c:pt idx="5">
                  <c:v>32.921438673967884</c:v>
                </c:pt>
                <c:pt idx="6">
                  <c:v>32.921438673967884</c:v>
                </c:pt>
                <c:pt idx="7">
                  <c:v>32.921438673967884</c:v>
                </c:pt>
                <c:pt idx="8">
                  <c:v>32.921438673967884</c:v>
                </c:pt>
                <c:pt idx="9">
                  <c:v>32.921438673967884</c:v>
                </c:pt>
                <c:pt idx="10">
                  <c:v>32.921438673967884</c:v>
                </c:pt>
                <c:pt idx="11">
                  <c:v>32.921438673967884</c:v>
                </c:pt>
                <c:pt idx="12">
                  <c:v>32.921438673967884</c:v>
                </c:pt>
                <c:pt idx="13">
                  <c:v>32.921438673967884</c:v>
                </c:pt>
                <c:pt idx="14">
                  <c:v>32.921438673967884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2-4E69-9E7B-430C26E164CB}"/>
            </c:ext>
          </c:extLst>
        </c:ser>
        <c:ser>
          <c:idx val="5"/>
          <c:order val="5"/>
          <c:tx>
            <c:v>Dry CI</c:v>
          </c:tx>
          <c:spPr>
            <a:solidFill>
              <a:srgbClr val="2683C6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'05-19 Annual GPCD'!$A$2:$A$16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'05-19 Annual GPCD'!$X$2:$X$16</c:f>
              <c:numCache>
                <c:formatCode>0</c:formatCode>
                <c:ptCount val="15"/>
                <c:pt idx="0">
                  <c:v>4.3923377078076022</c:v>
                </c:pt>
                <c:pt idx="1">
                  <c:v>4.3923377078076022</c:v>
                </c:pt>
                <c:pt idx="2">
                  <c:v>4.3923377078076022</c:v>
                </c:pt>
                <c:pt idx="3">
                  <c:v>4.3923377078076022</c:v>
                </c:pt>
                <c:pt idx="4">
                  <c:v>4.3923377078076022</c:v>
                </c:pt>
                <c:pt idx="5">
                  <c:v>4.3923377078076022</c:v>
                </c:pt>
                <c:pt idx="6">
                  <c:v>4.3923377078076022</c:v>
                </c:pt>
                <c:pt idx="7">
                  <c:v>4.3923377078076022</c:v>
                </c:pt>
                <c:pt idx="8">
                  <c:v>4.3923377078076022</c:v>
                </c:pt>
                <c:pt idx="9">
                  <c:v>4.3923377078076022</c:v>
                </c:pt>
                <c:pt idx="10">
                  <c:v>4.3923377078076022</c:v>
                </c:pt>
                <c:pt idx="11">
                  <c:v>4.3923377078076022</c:v>
                </c:pt>
                <c:pt idx="12">
                  <c:v>4.3923377078076022</c:v>
                </c:pt>
                <c:pt idx="13">
                  <c:v>4.3923377078076022</c:v>
                </c:pt>
                <c:pt idx="14">
                  <c:v>4.3923377078076022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42-4E69-9E7B-430C26E16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218360"/>
        <c:axId val="421216008"/>
      </c:areaChart>
      <c:lineChart>
        <c:grouping val="standard"/>
        <c:varyColors val="0"/>
        <c:ser>
          <c:idx val="1"/>
          <c:order val="0"/>
          <c:tx>
            <c:v>Actual Avg. GPCD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'[2]05-19 MG Analysis'!$A$2:$A$16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'05-19 Annual GPCD'!$B$2:$B$16</c:f>
              <c:numCache>
                <c:formatCode>0</c:formatCode>
                <c:ptCount val="15"/>
                <c:pt idx="0">
                  <c:v>175.94557700209108</c:v>
                </c:pt>
                <c:pt idx="1">
                  <c:v>190.25696034223174</c:v>
                </c:pt>
                <c:pt idx="2">
                  <c:v>150.56033449691824</c:v>
                </c:pt>
                <c:pt idx="3">
                  <c:v>169.80732048083007</c:v>
                </c:pt>
                <c:pt idx="4">
                  <c:v>167.44045902344681</c:v>
                </c:pt>
                <c:pt idx="5">
                  <c:v>137.08188601006191</c:v>
                </c:pt>
                <c:pt idx="6">
                  <c:v>162.24534571734617</c:v>
                </c:pt>
                <c:pt idx="7">
                  <c:v>141.95361891135741</c:v>
                </c:pt>
                <c:pt idx="8">
                  <c:v>135.51148440013299</c:v>
                </c:pt>
                <c:pt idx="9">
                  <c:v>124.5247294063041</c:v>
                </c:pt>
                <c:pt idx="10">
                  <c:v>121.86888088644841</c:v>
                </c:pt>
                <c:pt idx="11">
                  <c:v>121.25469611162292</c:v>
                </c:pt>
                <c:pt idx="12">
                  <c:v>125.63568653976557</c:v>
                </c:pt>
                <c:pt idx="13">
                  <c:v>125.90598008769268</c:v>
                </c:pt>
                <c:pt idx="14">
                  <c:v>120.1787507135848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42-4E69-9E7B-430C26E164CB}"/>
            </c:ext>
          </c:extLst>
        </c:ser>
        <c:ser>
          <c:idx val="0"/>
          <c:order val="1"/>
          <c:tx>
            <c:v>Modeled Avg. Weather</c:v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'05-19 Annual GPCD'!$R$2:$R$16</c:f>
              <c:numCache>
                <c:formatCode>0</c:formatCode>
                <c:ptCount val="15"/>
                <c:pt idx="0">
                  <c:v>179.84591387636237</c:v>
                </c:pt>
                <c:pt idx="1">
                  <c:v>173.81503988040976</c:v>
                </c:pt>
                <c:pt idx="2">
                  <c:v>169.65334130991357</c:v>
                </c:pt>
                <c:pt idx="3">
                  <c:v>165.33808680192203</c:v>
                </c:pt>
                <c:pt idx="4">
                  <c:v>160.84908269890167</c:v>
                </c:pt>
                <c:pt idx="5">
                  <c:v>149.84930684608105</c:v>
                </c:pt>
                <c:pt idx="6">
                  <c:v>144.21473337922583</c:v>
                </c:pt>
                <c:pt idx="7">
                  <c:v>138.20279093721103</c:v>
                </c:pt>
                <c:pt idx="8">
                  <c:v>134.58926602851312</c:v>
                </c:pt>
                <c:pt idx="9">
                  <c:v>132.00141064204388</c:v>
                </c:pt>
                <c:pt idx="10">
                  <c:v>130.61633998242144</c:v>
                </c:pt>
                <c:pt idx="11">
                  <c:v>130.47149645632254</c:v>
                </c:pt>
                <c:pt idx="12">
                  <c:v>129.19622880953909</c:v>
                </c:pt>
                <c:pt idx="13">
                  <c:v>126.36604953266647</c:v>
                </c:pt>
                <c:pt idx="14">
                  <c:v>123.4067149878183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42-4E69-9E7B-430C26E16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218360"/>
        <c:axId val="421216008"/>
      </c:lineChart>
      <c:catAx>
        <c:axId val="421218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6807378207545125"/>
              <c:y val="0.72747862162390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216008"/>
        <c:crosses val="autoZero"/>
        <c:auto val="1"/>
        <c:lblAlgn val="ctr"/>
        <c:lblOffset val="100"/>
        <c:noMultiLvlLbl val="0"/>
      </c:catAx>
      <c:valAx>
        <c:axId val="42121600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 GPCD</a:t>
                </a:r>
              </a:p>
            </c:rich>
          </c:tx>
          <c:layout>
            <c:manualLayout>
              <c:xMode val="edge"/>
              <c:yMode val="edge"/>
              <c:x val="1.4835413900644003E-2"/>
              <c:y val="0.2987698318715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218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26527605102"/>
          <c:y val="3.89558487206643E-2"/>
          <c:w val="0.49245901847229495"/>
          <c:h val="0.73541810563153287"/>
        </c:manualLayout>
      </c:layout>
      <c:lineChart>
        <c:grouping val="standard"/>
        <c:varyColors val="0"/>
        <c:ser>
          <c:idx val="0"/>
          <c:order val="0"/>
          <c:tx>
            <c:v>RWH Participants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Plots!$B$2:$B$85</c:f>
              <c:numCache>
                <c:formatCode>#,##0.0</c:formatCode>
                <c:ptCount val="84"/>
                <c:pt idx="0">
                  <c:v>59.227341833125102</c:v>
                </c:pt>
                <c:pt idx="1">
                  <c:v>62.50859317712154</c:v>
                </c:pt>
                <c:pt idx="2">
                  <c:v>72.959786551864298</c:v>
                </c:pt>
                <c:pt idx="3">
                  <c:v>74.100559962669152</c:v>
                </c:pt>
                <c:pt idx="4">
                  <c:v>79.325316484277394</c:v>
                </c:pt>
                <c:pt idx="5">
                  <c:v>103.19616192253851</c:v>
                </c:pt>
                <c:pt idx="6">
                  <c:v>111.32475576897025</c:v>
                </c:pt>
                <c:pt idx="7">
                  <c:v>118.30048695678354</c:v>
                </c:pt>
                <c:pt idx="8">
                  <c:v>96.644501477679285</c:v>
                </c:pt>
                <c:pt idx="9">
                  <c:v>63.424333539054395</c:v>
                </c:pt>
                <c:pt idx="10">
                  <c:v>54.770911105926274</c:v>
                </c:pt>
                <c:pt idx="11">
                  <c:v>52.077986467568834</c:v>
                </c:pt>
                <c:pt idx="12">
                  <c:v>52.515974741468852</c:v>
                </c:pt>
                <c:pt idx="13">
                  <c:v>54.329659272715162</c:v>
                </c:pt>
                <c:pt idx="14">
                  <c:v>60.362978489606071</c:v>
                </c:pt>
                <c:pt idx="15">
                  <c:v>72.082263960180427</c:v>
                </c:pt>
                <c:pt idx="16">
                  <c:v>75.02648344949047</c:v>
                </c:pt>
                <c:pt idx="17">
                  <c:v>75.756581505677403</c:v>
                </c:pt>
                <c:pt idx="18">
                  <c:v>92.450382340102067</c:v>
                </c:pt>
                <c:pt idx="19">
                  <c:v>109.11905604142521</c:v>
                </c:pt>
                <c:pt idx="20">
                  <c:v>82.739247939026285</c:v>
                </c:pt>
                <c:pt idx="21">
                  <c:v>65.952820887209668</c:v>
                </c:pt>
                <c:pt idx="22">
                  <c:v>56.056054596360255</c:v>
                </c:pt>
                <c:pt idx="23">
                  <c:v>51.0270686255325</c:v>
                </c:pt>
                <c:pt idx="24">
                  <c:v>50.33765222103473</c:v>
                </c:pt>
                <c:pt idx="25">
                  <c:v>48.456404989667362</c:v>
                </c:pt>
                <c:pt idx="26">
                  <c:v>51.165459937079468</c:v>
                </c:pt>
                <c:pt idx="27">
                  <c:v>56.575478301446566</c:v>
                </c:pt>
                <c:pt idx="28">
                  <c:v>51.293126157180922</c:v>
                </c:pt>
                <c:pt idx="29">
                  <c:v>58.808426660444859</c:v>
                </c:pt>
                <c:pt idx="30">
                  <c:v>98.27932842111602</c:v>
                </c:pt>
                <c:pt idx="31">
                  <c:v>120.61945870275315</c:v>
                </c:pt>
                <c:pt idx="32">
                  <c:v>101.56143062684711</c:v>
                </c:pt>
                <c:pt idx="33">
                  <c:v>83.508854786025026</c:v>
                </c:pt>
                <c:pt idx="34">
                  <c:v>51.872180743505993</c:v>
                </c:pt>
                <c:pt idx="35">
                  <c:v>47.017813059774511</c:v>
                </c:pt>
                <c:pt idx="36">
                  <c:v>49.472212605181163</c:v>
                </c:pt>
                <c:pt idx="37">
                  <c:v>55.738963666790042</c:v>
                </c:pt>
                <c:pt idx="38">
                  <c:v>56.21147434257071</c:v>
                </c:pt>
                <c:pt idx="39">
                  <c:v>55.763921294135955</c:v>
                </c:pt>
                <c:pt idx="40">
                  <c:v>55.911030662471973</c:v>
                </c:pt>
                <c:pt idx="41">
                  <c:v>79.323427049307824</c:v>
                </c:pt>
                <c:pt idx="42">
                  <c:v>108.14410759712794</c:v>
                </c:pt>
                <c:pt idx="43">
                  <c:v>82.590542350940069</c:v>
                </c:pt>
                <c:pt idx="44">
                  <c:v>73.65448553429772</c:v>
                </c:pt>
                <c:pt idx="45">
                  <c:v>74.167770535727726</c:v>
                </c:pt>
                <c:pt idx="46">
                  <c:v>55.692807979468036</c:v>
                </c:pt>
                <c:pt idx="47">
                  <c:v>49.839452907440588</c:v>
                </c:pt>
                <c:pt idx="48">
                  <c:v>48.566600936281674</c:v>
                </c:pt>
                <c:pt idx="49">
                  <c:v>46.852032781147933</c:v>
                </c:pt>
                <c:pt idx="50">
                  <c:v>50.070512772266795</c:v>
                </c:pt>
                <c:pt idx="51">
                  <c:v>62.749212552496502</c:v>
                </c:pt>
                <c:pt idx="52">
                  <c:v>71.736467568828758</c:v>
                </c:pt>
                <c:pt idx="53">
                  <c:v>79.587367786592011</c:v>
                </c:pt>
                <c:pt idx="54">
                  <c:v>105.36311020125541</c:v>
                </c:pt>
                <c:pt idx="55">
                  <c:v>94.022690153989728</c:v>
                </c:pt>
                <c:pt idx="56">
                  <c:v>73.522806812879153</c:v>
                </c:pt>
                <c:pt idx="57">
                  <c:v>60.714084114822455</c:v>
                </c:pt>
                <c:pt idx="58">
                  <c:v>56.010800668844304</c:v>
                </c:pt>
                <c:pt idx="59">
                  <c:v>52.658176282871466</c:v>
                </c:pt>
                <c:pt idx="60">
                  <c:v>48.527745999729056</c:v>
                </c:pt>
                <c:pt idx="61">
                  <c:v>45.77627116525565</c:v>
                </c:pt>
                <c:pt idx="62">
                  <c:v>54.789600048168829</c:v>
                </c:pt>
                <c:pt idx="63">
                  <c:v>64.680208819412044</c:v>
                </c:pt>
                <c:pt idx="64">
                  <c:v>78.379156443333898</c:v>
                </c:pt>
                <c:pt idx="65">
                  <c:v>86.290879219163173</c:v>
                </c:pt>
                <c:pt idx="66">
                  <c:v>99.31985045083016</c:v>
                </c:pt>
                <c:pt idx="67">
                  <c:v>110.00345272680747</c:v>
                </c:pt>
                <c:pt idx="68">
                  <c:v>67.090089827344841</c:v>
                </c:pt>
                <c:pt idx="69">
                  <c:v>44.867573344572733</c:v>
                </c:pt>
                <c:pt idx="70">
                  <c:v>46.201732384507707</c:v>
                </c:pt>
                <c:pt idx="71">
                  <c:v>46.14969217105957</c:v>
                </c:pt>
                <c:pt idx="72">
                  <c:v>43.618758749416706</c:v>
                </c:pt>
                <c:pt idx="73">
                  <c:v>44.307462835810945</c:v>
                </c:pt>
                <c:pt idx="74">
                  <c:v>52.023796531844113</c:v>
                </c:pt>
                <c:pt idx="75">
                  <c:v>52.574321434126617</c:v>
                </c:pt>
                <c:pt idx="76">
                  <c:v>52.193986798729554</c:v>
                </c:pt>
                <c:pt idx="77">
                  <c:v>61.717316067817706</c:v>
                </c:pt>
                <c:pt idx="78">
                  <c:v>89.990667288847419</c:v>
                </c:pt>
                <c:pt idx="79">
                  <c:v>117.61619789863474</c:v>
                </c:pt>
                <c:pt idx="80">
                  <c:v>105.02046391351688</c:v>
                </c:pt>
                <c:pt idx="81">
                  <c:v>74.071479912091888</c:v>
                </c:pt>
                <c:pt idx="82">
                  <c:v>51.671721885207653</c:v>
                </c:pt>
                <c:pt idx="83">
                  <c:v>48.638148585793211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99-4DE9-AA60-2F7E7B9E40D6}"/>
            </c:ext>
          </c:extLst>
        </c:ser>
        <c:ser>
          <c:idx val="1"/>
          <c:order val="1"/>
          <c:tx>
            <c:v>Control Group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Plots!$D$2:$D$85</c:f>
              <c:numCache>
                <c:formatCode>0</c:formatCode>
                <c:ptCount val="84"/>
                <c:pt idx="0">
                  <c:v>76.853789642147419</c:v>
                </c:pt>
                <c:pt idx="1">
                  <c:v>72.574037193650398</c:v>
                </c:pt>
                <c:pt idx="2">
                  <c:v>88.622961278411992</c:v>
                </c:pt>
                <c:pt idx="3">
                  <c:v>89.285196851331577</c:v>
                </c:pt>
                <c:pt idx="4">
                  <c:v>97.580492796742064</c:v>
                </c:pt>
                <c:pt idx="5">
                  <c:v>118.18949417218415</c:v>
                </c:pt>
                <c:pt idx="6">
                  <c:v>133.63211983372503</c:v>
                </c:pt>
                <c:pt idx="7">
                  <c:v>136.45599058060461</c:v>
                </c:pt>
                <c:pt idx="8">
                  <c:v>109.86929172395014</c:v>
                </c:pt>
                <c:pt idx="9">
                  <c:v>79.040715317539181</c:v>
                </c:pt>
                <c:pt idx="10">
                  <c:v>68.162777158315365</c:v>
                </c:pt>
                <c:pt idx="11">
                  <c:v>69.154772133888898</c:v>
                </c:pt>
                <c:pt idx="12">
                  <c:v>68.456185509585225</c:v>
                </c:pt>
                <c:pt idx="13">
                  <c:v>62.369426599666504</c:v>
                </c:pt>
                <c:pt idx="14">
                  <c:v>74.916820106276688</c:v>
                </c:pt>
                <c:pt idx="15">
                  <c:v>88.293320314217894</c:v>
                </c:pt>
                <c:pt idx="16">
                  <c:v>94.718157418960018</c:v>
                </c:pt>
                <c:pt idx="17">
                  <c:v>93.649858051868279</c:v>
                </c:pt>
                <c:pt idx="18">
                  <c:v>113.4471556712795</c:v>
                </c:pt>
                <c:pt idx="19">
                  <c:v>127.87291230023558</c:v>
                </c:pt>
                <c:pt idx="20">
                  <c:v>98.622007176510635</c:v>
                </c:pt>
                <c:pt idx="21">
                  <c:v>85.945538532849</c:v>
                </c:pt>
                <c:pt idx="22">
                  <c:v>72.524268024023513</c:v>
                </c:pt>
                <c:pt idx="23">
                  <c:v>65.613392799173184</c:v>
                </c:pt>
                <c:pt idx="24">
                  <c:v>62.27039834993775</c:v>
                </c:pt>
                <c:pt idx="25">
                  <c:v>55.069334973783917</c:v>
                </c:pt>
                <c:pt idx="26">
                  <c:v>64.012792346286474</c:v>
                </c:pt>
                <c:pt idx="27">
                  <c:v>67.036421054253793</c:v>
                </c:pt>
                <c:pt idx="28">
                  <c:v>66.150101923146423</c:v>
                </c:pt>
                <c:pt idx="29">
                  <c:v>72.969739200600998</c:v>
                </c:pt>
                <c:pt idx="30">
                  <c:v>118.04984442209849</c:v>
                </c:pt>
                <c:pt idx="31">
                  <c:v>145.41797578542591</c:v>
                </c:pt>
                <c:pt idx="32">
                  <c:v>117.78938123587572</c:v>
                </c:pt>
                <c:pt idx="33">
                  <c:v>99.743262132242108</c:v>
                </c:pt>
                <c:pt idx="34">
                  <c:v>65.037858040324252</c:v>
                </c:pt>
                <c:pt idx="35">
                  <c:v>62.379173055571307</c:v>
                </c:pt>
                <c:pt idx="36">
                  <c:v>65.300763430833285</c:v>
                </c:pt>
                <c:pt idx="37">
                  <c:v>65.97097145000626</c:v>
                </c:pt>
                <c:pt idx="38">
                  <c:v>69.554860187525804</c:v>
                </c:pt>
                <c:pt idx="39">
                  <c:v>66.016922807533973</c:v>
                </c:pt>
                <c:pt idx="40">
                  <c:v>66.224545734689485</c:v>
                </c:pt>
                <c:pt idx="41">
                  <c:v>89.381892931403925</c:v>
                </c:pt>
                <c:pt idx="42">
                  <c:v>126.29654458513365</c:v>
                </c:pt>
                <c:pt idx="43">
                  <c:v>99.561238956057892</c:v>
                </c:pt>
                <c:pt idx="44">
                  <c:v>87.238231349163797</c:v>
                </c:pt>
                <c:pt idx="45">
                  <c:v>93.002797857755596</c:v>
                </c:pt>
                <c:pt idx="46">
                  <c:v>70.750588831534643</c:v>
                </c:pt>
                <c:pt idx="47">
                  <c:v>64.526459163612174</c:v>
                </c:pt>
                <c:pt idx="48">
                  <c:v>63.013241852080917</c:v>
                </c:pt>
                <c:pt idx="49">
                  <c:v>56.873423630192526</c:v>
                </c:pt>
                <c:pt idx="50">
                  <c:v>65.929030476816436</c:v>
                </c:pt>
                <c:pt idx="51">
                  <c:v>77.102403160967697</c:v>
                </c:pt>
                <c:pt idx="52">
                  <c:v>86.191257354194178</c:v>
                </c:pt>
                <c:pt idx="53">
                  <c:v>96.105966054263121</c:v>
                </c:pt>
                <c:pt idx="54">
                  <c:v>126.24669577908313</c:v>
                </c:pt>
                <c:pt idx="55">
                  <c:v>111.04813319642719</c:v>
                </c:pt>
                <c:pt idx="56">
                  <c:v>89.238443878043299</c:v>
                </c:pt>
                <c:pt idx="57">
                  <c:v>80.622387135804487</c:v>
                </c:pt>
                <c:pt idx="58">
                  <c:v>70.685579054632285</c:v>
                </c:pt>
                <c:pt idx="59">
                  <c:v>64.120741496615935</c:v>
                </c:pt>
                <c:pt idx="60">
                  <c:v>61.570221975244685</c:v>
                </c:pt>
                <c:pt idx="61">
                  <c:v>53.576828979605409</c:v>
                </c:pt>
                <c:pt idx="62">
                  <c:v>68.659994844893205</c:v>
                </c:pt>
                <c:pt idx="63">
                  <c:v>76.940631967885977</c:v>
                </c:pt>
                <c:pt idx="64">
                  <c:v>95.739002508691456</c:v>
                </c:pt>
                <c:pt idx="65">
                  <c:v>104.34876849462844</c:v>
                </c:pt>
                <c:pt idx="66">
                  <c:v>119.30276097433052</c:v>
                </c:pt>
                <c:pt idx="67">
                  <c:v>125.21727313841092</c:v>
                </c:pt>
                <c:pt idx="68">
                  <c:v>79.656248078822244</c:v>
                </c:pt>
                <c:pt idx="69">
                  <c:v>58.76939423646612</c:v>
                </c:pt>
                <c:pt idx="70">
                  <c:v>54.909951067737602</c:v>
                </c:pt>
                <c:pt idx="71">
                  <c:v>55.661534987052775</c:v>
                </c:pt>
                <c:pt idx="72">
                  <c:v>55.538705251683901</c:v>
                </c:pt>
                <c:pt idx="73">
                  <c:v>51.172200103617513</c:v>
                </c:pt>
                <c:pt idx="74">
                  <c:v>66.186977690083609</c:v>
                </c:pt>
                <c:pt idx="75">
                  <c:v>64.453423299616105</c:v>
                </c:pt>
                <c:pt idx="76">
                  <c:v>67.117291232726643</c:v>
                </c:pt>
                <c:pt idx="77">
                  <c:v>76.110310029933743</c:v>
                </c:pt>
                <c:pt idx="78">
                  <c:v>109.43954889414398</c:v>
                </c:pt>
                <c:pt idx="79">
                  <c:v>140.63016059505458</c:v>
                </c:pt>
                <c:pt idx="80">
                  <c:v>124.51769288259533</c:v>
                </c:pt>
                <c:pt idx="81">
                  <c:v>94.629802371351587</c:v>
                </c:pt>
                <c:pt idx="82">
                  <c:v>64.891197459992426</c:v>
                </c:pt>
                <c:pt idx="83">
                  <c:v>61.535547821133655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99-4DE9-AA60-2F7E7B9E4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678688"/>
        <c:axId val="2131416431"/>
      </c:lineChart>
      <c:lineChart>
        <c:grouping val="standard"/>
        <c:varyColors val="0"/>
        <c:ser>
          <c:idx val="2"/>
          <c:order val="2"/>
          <c:tx>
            <c:v>Cumulative RWH Capacity</c:v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Plots!$J$2:$J$85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516</c:v>
                </c:pt>
                <c:pt idx="13">
                  <c:v>2656</c:v>
                </c:pt>
                <c:pt idx="14">
                  <c:v>7221</c:v>
                </c:pt>
                <c:pt idx="15">
                  <c:v>12432</c:v>
                </c:pt>
                <c:pt idx="16">
                  <c:v>17562</c:v>
                </c:pt>
                <c:pt idx="17">
                  <c:v>23487</c:v>
                </c:pt>
                <c:pt idx="18">
                  <c:v>24230</c:v>
                </c:pt>
                <c:pt idx="19">
                  <c:v>26780</c:v>
                </c:pt>
                <c:pt idx="20">
                  <c:v>33159</c:v>
                </c:pt>
                <c:pt idx="21">
                  <c:v>35949</c:v>
                </c:pt>
                <c:pt idx="22">
                  <c:v>37204</c:v>
                </c:pt>
                <c:pt idx="23">
                  <c:v>39654</c:v>
                </c:pt>
                <c:pt idx="24">
                  <c:v>42259</c:v>
                </c:pt>
                <c:pt idx="25">
                  <c:v>47584</c:v>
                </c:pt>
                <c:pt idx="26">
                  <c:v>48984</c:v>
                </c:pt>
                <c:pt idx="27">
                  <c:v>53396</c:v>
                </c:pt>
                <c:pt idx="28">
                  <c:v>57181</c:v>
                </c:pt>
                <c:pt idx="29">
                  <c:v>60575</c:v>
                </c:pt>
                <c:pt idx="30">
                  <c:v>61975</c:v>
                </c:pt>
                <c:pt idx="31">
                  <c:v>62230</c:v>
                </c:pt>
                <c:pt idx="32">
                  <c:v>63105</c:v>
                </c:pt>
                <c:pt idx="33">
                  <c:v>63665</c:v>
                </c:pt>
                <c:pt idx="34">
                  <c:v>65155</c:v>
                </c:pt>
                <c:pt idx="35">
                  <c:v>66820</c:v>
                </c:pt>
                <c:pt idx="36">
                  <c:v>69057</c:v>
                </c:pt>
                <c:pt idx="37">
                  <c:v>70257</c:v>
                </c:pt>
                <c:pt idx="38">
                  <c:v>71567</c:v>
                </c:pt>
                <c:pt idx="39">
                  <c:v>72446</c:v>
                </c:pt>
                <c:pt idx="40">
                  <c:v>74146</c:v>
                </c:pt>
                <c:pt idx="41">
                  <c:v>74291</c:v>
                </c:pt>
                <c:pt idx="42">
                  <c:v>74591</c:v>
                </c:pt>
                <c:pt idx="43">
                  <c:v>76120</c:v>
                </c:pt>
                <c:pt idx="44">
                  <c:v>76490</c:v>
                </c:pt>
                <c:pt idx="45">
                  <c:v>83490</c:v>
                </c:pt>
                <c:pt idx="46">
                  <c:v>87040</c:v>
                </c:pt>
                <c:pt idx="47">
                  <c:v>87290</c:v>
                </c:pt>
                <c:pt idx="48">
                  <c:v>87390</c:v>
                </c:pt>
                <c:pt idx="49">
                  <c:v>87440</c:v>
                </c:pt>
                <c:pt idx="50">
                  <c:v>87990</c:v>
                </c:pt>
                <c:pt idx="51">
                  <c:v>89015</c:v>
                </c:pt>
                <c:pt idx="52">
                  <c:v>92615</c:v>
                </c:pt>
                <c:pt idx="53">
                  <c:v>93320</c:v>
                </c:pt>
                <c:pt idx="54">
                  <c:v>97510</c:v>
                </c:pt>
                <c:pt idx="55">
                  <c:v>98060</c:v>
                </c:pt>
                <c:pt idx="56">
                  <c:v>100060</c:v>
                </c:pt>
                <c:pt idx="57">
                  <c:v>100310</c:v>
                </c:pt>
                <c:pt idx="58">
                  <c:v>100375</c:v>
                </c:pt>
                <c:pt idx="59">
                  <c:v>101375</c:v>
                </c:pt>
                <c:pt idx="60">
                  <c:v>101475</c:v>
                </c:pt>
                <c:pt idx="61">
                  <c:v>101475</c:v>
                </c:pt>
                <c:pt idx="62">
                  <c:v>106155</c:v>
                </c:pt>
                <c:pt idx="63">
                  <c:v>106405</c:v>
                </c:pt>
                <c:pt idx="64">
                  <c:v>106645</c:v>
                </c:pt>
                <c:pt idx="65">
                  <c:v>106695</c:v>
                </c:pt>
                <c:pt idx="66">
                  <c:v>107795</c:v>
                </c:pt>
                <c:pt idx="67">
                  <c:v>109785</c:v>
                </c:pt>
                <c:pt idx="68">
                  <c:v>109785</c:v>
                </c:pt>
                <c:pt idx="69">
                  <c:v>109875</c:v>
                </c:pt>
                <c:pt idx="70">
                  <c:v>110075</c:v>
                </c:pt>
                <c:pt idx="71">
                  <c:v>110448</c:v>
                </c:pt>
                <c:pt idx="72">
                  <c:v>110448</c:v>
                </c:pt>
                <c:pt idx="73">
                  <c:v>110448</c:v>
                </c:pt>
                <c:pt idx="74">
                  <c:v>110448</c:v>
                </c:pt>
                <c:pt idx="75">
                  <c:v>110448</c:v>
                </c:pt>
                <c:pt idx="76">
                  <c:v>110448</c:v>
                </c:pt>
                <c:pt idx="77">
                  <c:v>110448</c:v>
                </c:pt>
                <c:pt idx="78">
                  <c:v>110448</c:v>
                </c:pt>
                <c:pt idx="79">
                  <c:v>110448</c:v>
                </c:pt>
                <c:pt idx="80">
                  <c:v>110448</c:v>
                </c:pt>
                <c:pt idx="81">
                  <c:v>110448</c:v>
                </c:pt>
                <c:pt idx="82">
                  <c:v>110448</c:v>
                </c:pt>
                <c:pt idx="83">
                  <c:v>110448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99-4DE9-AA60-2F7E7B9E4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682688"/>
        <c:axId val="2131416847"/>
      </c:lineChart>
      <c:catAx>
        <c:axId val="108067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1643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131416431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GPCD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678688"/>
        <c:crosses val="autoZero"/>
        <c:crossBetween val="midCat"/>
      </c:valAx>
      <c:valAx>
        <c:axId val="21314168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RWH Capacity (Gal)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682688"/>
        <c:crosses val="max"/>
        <c:crossBetween val="between"/>
      </c:valAx>
      <c:catAx>
        <c:axId val="108068268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131416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11280875209205"/>
          <c:y val="2.2080436217402646E-2"/>
          <c:w val="0.27488719124790795"/>
          <c:h val="0.1908825267455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9371481582043623"/>
                  <c:y val="-0.2929460285306591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bg2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Plots!$F$2:$F$85</c:f>
              <c:numCache>
                <c:formatCode>0%</c:formatCode>
                <c:ptCount val="84"/>
                <c:pt idx="0">
                  <c:v>0.77064959462511928</c:v>
                </c:pt>
                <c:pt idx="1">
                  <c:v>0.86130792214754315</c:v>
                </c:pt>
                <c:pt idx="2">
                  <c:v>0.82326053541202138</c:v>
                </c:pt>
                <c:pt idx="3">
                  <c:v>0.8299310812525138</c:v>
                </c:pt>
                <c:pt idx="4">
                  <c:v>0.81292186799579103</c:v>
                </c:pt>
                <c:pt idx="5">
                  <c:v>0.87314158204448666</c:v>
                </c:pt>
                <c:pt idx="6">
                  <c:v>0.83306884533066416</c:v>
                </c:pt>
                <c:pt idx="7">
                  <c:v>0.86694975027060761</c:v>
                </c:pt>
                <c:pt idx="8">
                  <c:v>0.8796316055308836</c:v>
                </c:pt>
                <c:pt idx="9">
                  <c:v>0.80242610766176226</c:v>
                </c:pt>
                <c:pt idx="10">
                  <c:v>0.8035310970196381</c:v>
                </c:pt>
                <c:pt idx="11">
                  <c:v>0.75306424792698168</c:v>
                </c:pt>
                <c:pt idx="12">
                  <c:v>0.76714725412381579</c:v>
                </c:pt>
                <c:pt idx="13">
                  <c:v>0.87109441652307362</c:v>
                </c:pt>
                <c:pt idx="14">
                  <c:v>0.80573332402490394</c:v>
                </c:pt>
                <c:pt idx="15">
                  <c:v>0.81639543856380492</c:v>
                </c:pt>
                <c:pt idx="16">
                  <c:v>0.79210243837019778</c:v>
                </c:pt>
                <c:pt idx="17">
                  <c:v>0.80893429078898738</c:v>
                </c:pt>
                <c:pt idx="18">
                  <c:v>0.81492023130119762</c:v>
                </c:pt>
                <c:pt idx="19">
                  <c:v>0.85333988315853959</c:v>
                </c:pt>
                <c:pt idx="20">
                  <c:v>0.83895319419875647</c:v>
                </c:pt>
                <c:pt idx="21">
                  <c:v>0.76737922657849222</c:v>
                </c:pt>
                <c:pt idx="22">
                  <c:v>0.77292823662545351</c:v>
                </c:pt>
                <c:pt idx="23">
                  <c:v>0.7776928832458655</c:v>
                </c:pt>
                <c:pt idx="24">
                  <c:v>0.80837209259775111</c:v>
                </c:pt>
                <c:pt idx="25">
                  <c:v>0.87991629121243831</c:v>
                </c:pt>
                <c:pt idx="26">
                  <c:v>0.79930054699523967</c:v>
                </c:pt>
                <c:pt idx="27">
                  <c:v>0.84395135378213293</c:v>
                </c:pt>
                <c:pt idx="28">
                  <c:v>0.77540509637874144</c:v>
                </c:pt>
                <c:pt idx="29">
                  <c:v>0.80592896870269337</c:v>
                </c:pt>
                <c:pt idx="30">
                  <c:v>0.83252399782678999</c:v>
                </c:pt>
                <c:pt idx="31">
                  <c:v>0.82946732033139658</c:v>
                </c:pt>
                <c:pt idx="32">
                  <c:v>0.86222908687726441</c:v>
                </c:pt>
                <c:pt idx="33">
                  <c:v>0.83723805499069104</c:v>
                </c:pt>
                <c:pt idx="34">
                  <c:v>0.79756902066708002</c:v>
                </c:pt>
                <c:pt idx="35">
                  <c:v>0.75374216676274419</c:v>
                </c:pt>
                <c:pt idx="36">
                  <c:v>0.75760542459173918</c:v>
                </c:pt>
                <c:pt idx="37">
                  <c:v>0.84490136254897841</c:v>
                </c:pt>
                <c:pt idx="38">
                  <c:v>0.80816026645758188</c:v>
                </c:pt>
                <c:pt idx="39">
                  <c:v>0.84469131432724209</c:v>
                </c:pt>
                <c:pt idx="40">
                  <c:v>0.84426446481738371</c:v>
                </c:pt>
                <c:pt idx="41">
                  <c:v>0.88746640340437333</c:v>
                </c:pt>
                <c:pt idx="42">
                  <c:v>0.85627130934077489</c:v>
                </c:pt>
                <c:pt idx="43">
                  <c:v>0.82954514444513927</c:v>
                </c:pt>
                <c:pt idx="44">
                  <c:v>0.84429136624173107</c:v>
                </c:pt>
                <c:pt idx="45">
                  <c:v>0.79747891723821729</c:v>
                </c:pt>
                <c:pt idx="46">
                  <c:v>0.78717094654970388</c:v>
                </c:pt>
                <c:pt idx="47">
                  <c:v>0.77238784761253576</c:v>
                </c:pt>
                <c:pt idx="48">
                  <c:v>0.77073642791285524</c:v>
                </c:pt>
                <c:pt idx="49">
                  <c:v>0.82379483756408656</c:v>
                </c:pt>
                <c:pt idx="50">
                  <c:v>0.75946077790228994</c:v>
                </c:pt>
                <c:pt idx="51">
                  <c:v>0.81384250010332559</c:v>
                </c:pt>
                <c:pt idx="52">
                  <c:v>0.83229401416010285</c:v>
                </c:pt>
                <c:pt idx="53">
                  <c:v>0.82812099034159425</c:v>
                </c:pt>
                <c:pt idx="54">
                  <c:v>0.83458113141930035</c:v>
                </c:pt>
                <c:pt idx="55">
                  <c:v>0.84668411298439339</c:v>
                </c:pt>
                <c:pt idx="56">
                  <c:v>0.8238916280673636</c:v>
                </c:pt>
                <c:pt idx="57">
                  <c:v>0.7530673088673564</c:v>
                </c:pt>
                <c:pt idx="58">
                  <c:v>0.79239360302267636</c:v>
                </c:pt>
                <c:pt idx="59">
                  <c:v>0.82123467467466171</c:v>
                </c:pt>
                <c:pt idx="60">
                  <c:v>0.78816909283257786</c:v>
                </c:pt>
                <c:pt idx="61">
                  <c:v>0.85440426462493468</c:v>
                </c:pt>
                <c:pt idx="62">
                  <c:v>0.79798433093305088</c:v>
                </c:pt>
                <c:pt idx="63">
                  <c:v>0.84065086502550079</c:v>
                </c:pt>
                <c:pt idx="64">
                  <c:v>0.81867529835835107</c:v>
                </c:pt>
                <c:pt idx="65">
                  <c:v>0.82694679069073218</c:v>
                </c:pt>
                <c:pt idx="66">
                  <c:v>0.83250253086934056</c:v>
                </c:pt>
                <c:pt idx="67">
                  <c:v>0.8785006251111489</c:v>
                </c:pt>
                <c:pt idx="68">
                  <c:v>0.84224516526258164</c:v>
                </c:pt>
                <c:pt idx="69">
                  <c:v>0.76345134959265282</c:v>
                </c:pt>
                <c:pt idx="70">
                  <c:v>0.84140909773371808</c:v>
                </c:pt>
                <c:pt idx="71">
                  <c:v>0.82911281878579668</c:v>
                </c:pt>
                <c:pt idx="72">
                  <c:v>0.78537586628550748</c:v>
                </c:pt>
                <c:pt idx="73">
                  <c:v>0.86585026139375865</c:v>
                </c:pt>
                <c:pt idx="74">
                  <c:v>0.78601257146749159</c:v>
                </c:pt>
                <c:pt idx="75">
                  <c:v>0.81569478768771242</c:v>
                </c:pt>
                <c:pt idx="76">
                  <c:v>0.77765335638693911</c:v>
                </c:pt>
                <c:pt idx="77">
                  <c:v>0.81089297946026817</c:v>
                </c:pt>
                <c:pt idx="78">
                  <c:v>0.82228653350802272</c:v>
                </c:pt>
                <c:pt idx="79">
                  <c:v>0.83635115967271989</c:v>
                </c:pt>
                <c:pt idx="80">
                  <c:v>0.84341800335586115</c:v>
                </c:pt>
                <c:pt idx="81">
                  <c:v>0.78275002225426216</c:v>
                </c:pt>
                <c:pt idx="82">
                  <c:v>0.79628245290225974</c:v>
                </c:pt>
                <c:pt idx="83">
                  <c:v>0.79040733865196877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DA-4354-B209-EE65D357B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842367"/>
        <c:axId val="2126762191"/>
      </c:lineChart>
      <c:catAx>
        <c:axId val="120684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76219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126762191"/>
        <c:scaling>
          <c:orientation val="minMax"/>
          <c:min val="0.74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Participants GPCD / Control GPCD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84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35451941056381E-2"/>
          <c:y val="3.9769851529752813E-2"/>
          <c:w val="0.62971806220300897"/>
          <c:h val="0.78391996709366552"/>
        </c:manualLayout>
      </c:layout>
      <c:scatterChart>
        <c:scatterStyle val="lineMarker"/>
        <c:varyColors val="0"/>
        <c:ser>
          <c:idx val="1"/>
          <c:order val="0"/>
          <c:tx>
            <c:v>Participants Pre-RWH (2013)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0070C0"/>
                </a:solidFill>
                <a:prstDash val="solid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39728741015216235"/>
                  <c:y val="-0.11707642887922592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Plots!$O$2:$O$13</c:f>
              <c:numCache>
                <c:formatCode>0.00</c:formatCode>
                <c:ptCount val="12"/>
                <c:pt idx="0">
                  <c:v>5.1792107416294239E-2</c:v>
                </c:pt>
                <c:pt idx="1">
                  <c:v>6.9068854685869693E-2</c:v>
                </c:pt>
                <c:pt idx="2">
                  <c:v>7.3507572150030245E-2</c:v>
                </c:pt>
                <c:pt idx="3">
                  <c:v>7.6419676470310977E-2</c:v>
                </c:pt>
                <c:pt idx="4">
                  <c:v>9.1441460968548688E-2</c:v>
                </c:pt>
                <c:pt idx="5">
                  <c:v>0.11024149968851336</c:v>
                </c:pt>
                <c:pt idx="6">
                  <c:v>0.11584538831866675</c:v>
                </c:pt>
                <c:pt idx="7">
                  <c:v>0.13537502860265069</c:v>
                </c:pt>
                <c:pt idx="8">
                  <c:v>0.12887392261971914</c:v>
                </c:pt>
                <c:pt idx="9">
                  <c:v>9.8908748133055377E-2</c:v>
                </c:pt>
                <c:pt idx="10">
                  <c:v>7.1338242806594634E-2</c:v>
                </c:pt>
                <c:pt idx="11">
                  <c:v>5.1936297891599835E-2</c:v>
                </c:pt>
              </c:numCache>
            </c:numRef>
          </c:xVal>
          <c:yVal>
            <c:numRef>
              <c:f>Plots!$C$2:$C$25</c:f>
              <c:numCache>
                <c:formatCode>#,##0.0</c:formatCode>
                <c:ptCount val="24"/>
                <c:pt idx="0">
                  <c:v>59.227341833125102</c:v>
                </c:pt>
                <c:pt idx="1">
                  <c:v>62.50859317712154</c:v>
                </c:pt>
                <c:pt idx="2">
                  <c:v>72.959786551864298</c:v>
                </c:pt>
                <c:pt idx="3">
                  <c:v>74.100559962669152</c:v>
                </c:pt>
                <c:pt idx="4">
                  <c:v>79.325316484277394</c:v>
                </c:pt>
                <c:pt idx="5">
                  <c:v>103.19616192253851</c:v>
                </c:pt>
                <c:pt idx="6">
                  <c:v>111.32475576897025</c:v>
                </c:pt>
                <c:pt idx="7">
                  <c:v>118.30048695678354</c:v>
                </c:pt>
                <c:pt idx="8">
                  <c:v>96.644501477679285</c:v>
                </c:pt>
                <c:pt idx="9">
                  <c:v>63.424333539054395</c:v>
                </c:pt>
                <c:pt idx="10">
                  <c:v>54.770911105926274</c:v>
                </c:pt>
                <c:pt idx="11">
                  <c:v>52.077986467568834</c:v>
                </c:pt>
                <c:pt idx="12">
                  <c:v>52.515974741468852</c:v>
                </c:pt>
                <c:pt idx="13">
                  <c:v>54.329659272715162</c:v>
                </c:pt>
                <c:pt idx="14">
                  <c:v>60.362978489606071</c:v>
                </c:pt>
                <c:pt idx="15">
                  <c:v>72.082263960180427</c:v>
                </c:pt>
                <c:pt idx="16">
                  <c:v>75.02648344949047</c:v>
                </c:pt>
                <c:pt idx="17">
                  <c:v>75.756581505677403</c:v>
                </c:pt>
                <c:pt idx="18">
                  <c:v>92.450382340102067</c:v>
                </c:pt>
                <c:pt idx="19">
                  <c:v>109.11905604142521</c:v>
                </c:pt>
                <c:pt idx="20">
                  <c:v>82.739247939026285</c:v>
                </c:pt>
                <c:pt idx="21">
                  <c:v>65.952820887209668</c:v>
                </c:pt>
                <c:pt idx="22">
                  <c:v>56.056054596360255</c:v>
                </c:pt>
                <c:pt idx="23">
                  <c:v>51.0270686255325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20-452C-B503-6DF10DD768F4}"/>
            </c:ext>
          </c:extLst>
        </c:ser>
        <c:ser>
          <c:idx val="2"/>
          <c:order val="1"/>
          <c:tx>
            <c:v>Participants Post-RWH (2019)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8575">
                <a:solidFill>
                  <a:srgbClr val="0070C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0070C0"/>
                </a:solidFill>
                <a:prstDash val="sysDash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34197862522086697"/>
                  <c:y val="7.1058291221060055E-2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0070C0"/>
                  </a:solidFill>
                  <a:prstDash val="sysDash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Plots!$I$74:$I$85</c:f>
              <c:numCache>
                <c:formatCode>0.00</c:formatCode>
                <c:ptCount val="12"/>
                <c:pt idx="0">
                  <c:v>4.7264693856186132E-2</c:v>
                </c:pt>
                <c:pt idx="1">
                  <c:v>4.8198580484388555E-2</c:v>
                </c:pt>
                <c:pt idx="2">
                  <c:v>6.0171138385542118E-2</c:v>
                </c:pt>
                <c:pt idx="3">
                  <c:v>7.8434700307385932E-2</c:v>
                </c:pt>
                <c:pt idx="4">
                  <c:v>7.8600799661729157E-2</c:v>
                </c:pt>
                <c:pt idx="5">
                  <c:v>9.3159329583682421E-2</c:v>
                </c:pt>
                <c:pt idx="6">
                  <c:v>0.11244190106865978</c:v>
                </c:pt>
                <c:pt idx="7">
                  <c:v>0.13447598352155274</c:v>
                </c:pt>
                <c:pt idx="8">
                  <c:v>0.14717686629326945</c:v>
                </c:pt>
                <c:pt idx="9">
                  <c:v>0.11243453359445656</c:v>
                </c:pt>
                <c:pt idx="10">
                  <c:v>7.4945572586469986E-2</c:v>
                </c:pt>
                <c:pt idx="11">
                  <c:v>6.3919008719716855E-2</c:v>
                </c:pt>
              </c:numCache>
            </c:numRef>
          </c:xVal>
          <c:yVal>
            <c:numRef>
              <c:f>Plots!$C$74:$C$85</c:f>
              <c:numCache>
                <c:formatCode>#,##0.0</c:formatCode>
                <c:ptCount val="12"/>
                <c:pt idx="0">
                  <c:v>43.618758749416706</c:v>
                </c:pt>
                <c:pt idx="1">
                  <c:v>44.307462835810945</c:v>
                </c:pt>
                <c:pt idx="2">
                  <c:v>52.023796531844113</c:v>
                </c:pt>
                <c:pt idx="3">
                  <c:v>52.574321434126617</c:v>
                </c:pt>
                <c:pt idx="4">
                  <c:v>52.193986798729554</c:v>
                </c:pt>
                <c:pt idx="5">
                  <c:v>61.717316067817706</c:v>
                </c:pt>
                <c:pt idx="6">
                  <c:v>89.990667288847419</c:v>
                </c:pt>
                <c:pt idx="7">
                  <c:v>117.61619789863474</c:v>
                </c:pt>
                <c:pt idx="8">
                  <c:v>105.02046391351688</c:v>
                </c:pt>
                <c:pt idx="9">
                  <c:v>74.071479912091888</c:v>
                </c:pt>
                <c:pt idx="10">
                  <c:v>51.671721885207653</c:v>
                </c:pt>
                <c:pt idx="11">
                  <c:v>48.638148585793211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20-452C-B503-6DF10DD768F4}"/>
            </c:ext>
          </c:extLst>
        </c:ser>
        <c:ser>
          <c:idx val="3"/>
          <c:order val="2"/>
          <c:tx>
            <c:v>Control Pre-RWH (2013)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C00000"/>
                </a:solidFill>
                <a:prstDash val="solid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39728741015216235"/>
                  <c:y val="0.34732636032436243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Plots!$I$2:$I$13</c:f>
              <c:numCache>
                <c:formatCode>0.00</c:formatCode>
                <c:ptCount val="12"/>
                <c:pt idx="0">
                  <c:v>5.1792107416294239E-2</c:v>
                </c:pt>
                <c:pt idx="1">
                  <c:v>6.9068854685869693E-2</c:v>
                </c:pt>
                <c:pt idx="2">
                  <c:v>7.3507572150030245E-2</c:v>
                </c:pt>
                <c:pt idx="3">
                  <c:v>7.6419676470310977E-2</c:v>
                </c:pt>
                <c:pt idx="4">
                  <c:v>9.1441460968548688E-2</c:v>
                </c:pt>
                <c:pt idx="5">
                  <c:v>0.11024149968851336</c:v>
                </c:pt>
                <c:pt idx="6">
                  <c:v>0.11584538831866675</c:v>
                </c:pt>
                <c:pt idx="7">
                  <c:v>0.13537502860265069</c:v>
                </c:pt>
                <c:pt idx="8">
                  <c:v>0.12887392261971914</c:v>
                </c:pt>
                <c:pt idx="9">
                  <c:v>9.8908748133055377E-2</c:v>
                </c:pt>
                <c:pt idx="10">
                  <c:v>7.1338242806594634E-2</c:v>
                </c:pt>
                <c:pt idx="11">
                  <c:v>5.1936297891599835E-2</c:v>
                </c:pt>
              </c:numCache>
            </c:numRef>
          </c:xVal>
          <c:yVal>
            <c:numRef>
              <c:f>Plots!$E$2:$E$13</c:f>
              <c:numCache>
                <c:formatCode>0</c:formatCode>
                <c:ptCount val="12"/>
                <c:pt idx="0">
                  <c:v>76.853789642147419</c:v>
                </c:pt>
                <c:pt idx="1">
                  <c:v>72.574037193650398</c:v>
                </c:pt>
                <c:pt idx="2">
                  <c:v>88.622961278411992</c:v>
                </c:pt>
                <c:pt idx="3">
                  <c:v>89.285196851331577</c:v>
                </c:pt>
                <c:pt idx="4">
                  <c:v>97.580492796742064</c:v>
                </c:pt>
                <c:pt idx="5">
                  <c:v>118.18949417218415</c:v>
                </c:pt>
                <c:pt idx="6">
                  <c:v>133.63211983372503</c:v>
                </c:pt>
                <c:pt idx="7">
                  <c:v>136.45599058060461</c:v>
                </c:pt>
                <c:pt idx="8">
                  <c:v>109.86929172395014</c:v>
                </c:pt>
                <c:pt idx="9">
                  <c:v>79.040715317539181</c:v>
                </c:pt>
                <c:pt idx="10">
                  <c:v>68.162777158315365</c:v>
                </c:pt>
                <c:pt idx="11">
                  <c:v>69.154772133888898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20-452C-B503-6DF10DD768F4}"/>
            </c:ext>
          </c:extLst>
        </c:ser>
        <c:ser>
          <c:idx val="4"/>
          <c:order val="3"/>
          <c:tx>
            <c:v>Control Post-RWH (2019)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C00000"/>
                </a:solidFill>
                <a:prstDash val="sysDash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33535553153894981"/>
                  <c:y val="0.59346260821874874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C00000"/>
                  </a:solidFill>
                  <a:prstDash val="sysDash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Plots!$I$74:$I$85</c:f>
              <c:numCache>
                <c:formatCode>0.00</c:formatCode>
                <c:ptCount val="12"/>
                <c:pt idx="0">
                  <c:v>4.7264693856186132E-2</c:v>
                </c:pt>
                <c:pt idx="1">
                  <c:v>4.8198580484388555E-2</c:v>
                </c:pt>
                <c:pt idx="2">
                  <c:v>6.0171138385542118E-2</c:v>
                </c:pt>
                <c:pt idx="3">
                  <c:v>7.8434700307385932E-2</c:v>
                </c:pt>
                <c:pt idx="4">
                  <c:v>7.8600799661729157E-2</c:v>
                </c:pt>
                <c:pt idx="5">
                  <c:v>9.3159329583682421E-2</c:v>
                </c:pt>
                <c:pt idx="6">
                  <c:v>0.11244190106865978</c:v>
                </c:pt>
                <c:pt idx="7">
                  <c:v>0.13447598352155274</c:v>
                </c:pt>
                <c:pt idx="8">
                  <c:v>0.14717686629326945</c:v>
                </c:pt>
                <c:pt idx="9">
                  <c:v>0.11243453359445656</c:v>
                </c:pt>
                <c:pt idx="10">
                  <c:v>7.4945572586469986E-2</c:v>
                </c:pt>
                <c:pt idx="11">
                  <c:v>6.3919008719716855E-2</c:v>
                </c:pt>
              </c:numCache>
            </c:numRef>
          </c:xVal>
          <c:yVal>
            <c:numRef>
              <c:f>Plots!$E$74:$E$85</c:f>
              <c:numCache>
                <c:formatCode>0</c:formatCode>
                <c:ptCount val="12"/>
                <c:pt idx="0">
                  <c:v>55.538705251683901</c:v>
                </c:pt>
                <c:pt idx="1">
                  <c:v>51.172200103617513</c:v>
                </c:pt>
                <c:pt idx="2">
                  <c:v>66.186977690083609</c:v>
                </c:pt>
                <c:pt idx="3">
                  <c:v>64.453423299616105</c:v>
                </c:pt>
                <c:pt idx="4">
                  <c:v>67.117291232726643</c:v>
                </c:pt>
                <c:pt idx="5">
                  <c:v>76.110310029933743</c:v>
                </c:pt>
                <c:pt idx="6">
                  <c:v>109.43954889414398</c:v>
                </c:pt>
                <c:pt idx="7">
                  <c:v>140.63016059505458</c:v>
                </c:pt>
                <c:pt idx="8">
                  <c:v>124.51769288259533</c:v>
                </c:pt>
                <c:pt idx="9">
                  <c:v>94.629802371351587</c:v>
                </c:pt>
                <c:pt idx="10">
                  <c:v>64.891197459992426</c:v>
                </c:pt>
                <c:pt idx="11">
                  <c:v>61.535547821133655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20-452C-B503-6DF10DD76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832799"/>
        <c:axId val="948421279"/>
      </c:scatterChart>
      <c:valAx>
        <c:axId val="876832799"/>
        <c:scaling>
          <c:orientation val="minMax"/>
          <c:min val="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ETc (in/d)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421279"/>
        <c:crosses val="autoZero"/>
        <c:crossBetween val="midCat"/>
      </c:valAx>
      <c:valAx>
        <c:axId val="948421279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GPCD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32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248521263273463"/>
          <c:y val="8.824636659223567E-2"/>
          <c:w val="0.13081036745406824"/>
          <c:h val="0.77707270732949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49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19880263178569E-2"/>
          <c:y val="3.754159249231015E-2"/>
          <c:w val="0.52868213346419857"/>
          <c:h val="0.71176966763725058"/>
        </c:manualLayout>
      </c:layout>
      <c:lineChart>
        <c:grouping val="standard"/>
        <c:varyColors val="0"/>
        <c:ser>
          <c:idx val="0"/>
          <c:order val="0"/>
          <c:tx>
            <c:v>RWH Participants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Plots!$D$2:$D$85</c:f>
              <c:numCache>
                <c:formatCode>#,##0.0</c:formatCode>
                <c:ptCount val="84"/>
                <c:pt idx="0">
                  <c:v>63.247506572632808</c:v>
                </c:pt>
                <c:pt idx="1">
                  <c:v>74.02513398632415</c:v>
                </c:pt>
                <c:pt idx="2">
                  <c:v>98.063681508993028</c:v>
                </c:pt>
                <c:pt idx="3">
                  <c:v>93.862009486847782</c:v>
                </c:pt>
                <c:pt idx="4">
                  <c:v>99.555147519091932</c:v>
                </c:pt>
                <c:pt idx="5">
                  <c:v>148.56748598533849</c:v>
                </c:pt>
                <c:pt idx="6">
                  <c:v>130.94270333430705</c:v>
                </c:pt>
                <c:pt idx="7">
                  <c:v>136.15240161916287</c:v>
                </c:pt>
                <c:pt idx="8">
                  <c:v>120.9383354894351</c:v>
                </c:pt>
                <c:pt idx="9">
                  <c:v>69.933647706881445</c:v>
                </c:pt>
                <c:pt idx="10">
                  <c:v>62.195774040534715</c:v>
                </c:pt>
                <c:pt idx="11">
                  <c:v>57.041271960939788</c:v>
                </c:pt>
                <c:pt idx="12">
                  <c:v>63.238325752201312</c:v>
                </c:pt>
                <c:pt idx="13">
                  <c:v>63.881907226021077</c:v>
                </c:pt>
                <c:pt idx="14">
                  <c:v>76.217501982222601</c:v>
                </c:pt>
                <c:pt idx="15">
                  <c:v>85.780940060370853</c:v>
                </c:pt>
                <c:pt idx="16">
                  <c:v>96.861828652505949</c:v>
                </c:pt>
                <c:pt idx="17">
                  <c:v>96.459680896938337</c:v>
                </c:pt>
                <c:pt idx="18">
                  <c:v>130.34845386637733</c:v>
                </c:pt>
                <c:pt idx="19">
                  <c:v>100.96899386554271</c:v>
                </c:pt>
                <c:pt idx="20">
                  <c:v>87.294523501509275</c:v>
                </c:pt>
                <c:pt idx="21">
                  <c:v>78.74389684096316</c:v>
                </c:pt>
                <c:pt idx="22">
                  <c:v>58.215610176800347</c:v>
                </c:pt>
                <c:pt idx="23">
                  <c:v>64.731461002378666</c:v>
                </c:pt>
                <c:pt idx="24">
                  <c:v>53.843007970621372</c:v>
                </c:pt>
                <c:pt idx="25">
                  <c:v>77.718536314914076</c:v>
                </c:pt>
                <c:pt idx="26">
                  <c:v>67.00830446939031</c:v>
                </c:pt>
                <c:pt idx="27">
                  <c:v>70.934023285899087</c:v>
                </c:pt>
                <c:pt idx="28">
                  <c:v>55.760964820765352</c:v>
                </c:pt>
                <c:pt idx="29">
                  <c:v>68.932298404484698</c:v>
                </c:pt>
                <c:pt idx="30">
                  <c:v>133.1302424571214</c:v>
                </c:pt>
                <c:pt idx="31">
                  <c:v>200.85965864040395</c:v>
                </c:pt>
                <c:pt idx="32">
                  <c:v>155.17723156532989</c:v>
                </c:pt>
                <c:pt idx="33">
                  <c:v>163.39606893961525</c:v>
                </c:pt>
                <c:pt idx="34">
                  <c:v>93.250539025442009</c:v>
                </c:pt>
                <c:pt idx="35">
                  <c:v>54.799482535575677</c:v>
                </c:pt>
                <c:pt idx="36">
                  <c:v>70.428577390143147</c:v>
                </c:pt>
                <c:pt idx="37">
                  <c:v>86.542356247490744</c:v>
                </c:pt>
                <c:pt idx="38">
                  <c:v>74.531569502983771</c:v>
                </c:pt>
                <c:pt idx="39">
                  <c:v>60.490728762397588</c:v>
                </c:pt>
                <c:pt idx="40">
                  <c:v>54.101740182781796</c:v>
                </c:pt>
                <c:pt idx="41">
                  <c:v>88.049159120310478</c:v>
                </c:pt>
                <c:pt idx="42">
                  <c:v>138.56612277260777</c:v>
                </c:pt>
                <c:pt idx="43">
                  <c:v>103.88849476275927</c:v>
                </c:pt>
                <c:pt idx="44">
                  <c:v>93.41957740405347</c:v>
                </c:pt>
                <c:pt idx="45">
                  <c:v>111.00279597713141</c:v>
                </c:pt>
                <c:pt idx="46">
                  <c:v>73.950840879689537</c:v>
                </c:pt>
                <c:pt idx="47">
                  <c:v>59.042690815006466</c:v>
                </c:pt>
                <c:pt idx="48">
                  <c:v>55.013979885657058</c:v>
                </c:pt>
                <c:pt idx="49">
                  <c:v>58.814452042136395</c:v>
                </c:pt>
                <c:pt idx="50">
                  <c:v>55.437966865584443</c:v>
                </c:pt>
                <c:pt idx="51">
                  <c:v>86.315653298835713</c:v>
                </c:pt>
                <c:pt idx="52">
                  <c:v>110.82752576889372</c:v>
                </c:pt>
                <c:pt idx="53">
                  <c:v>124.63734368262182</c:v>
                </c:pt>
                <c:pt idx="54">
                  <c:v>174.0533322205066</c:v>
                </c:pt>
                <c:pt idx="55">
                  <c:v>145.53770396027207</c:v>
                </c:pt>
                <c:pt idx="56">
                  <c:v>118.81069426476931</c:v>
                </c:pt>
                <c:pt idx="57">
                  <c:v>109.61899595209282</c:v>
                </c:pt>
                <c:pt idx="58">
                  <c:v>102.42259594652867</c:v>
                </c:pt>
                <c:pt idx="59">
                  <c:v>71.470183199098614</c:v>
                </c:pt>
                <c:pt idx="60">
                  <c:v>65.9992488419647</c:v>
                </c:pt>
                <c:pt idx="61">
                  <c:v>56.922010718905938</c:v>
                </c:pt>
                <c:pt idx="62">
                  <c:v>83.025497642198388</c:v>
                </c:pt>
                <c:pt idx="63">
                  <c:v>123.89047003018544</c:v>
                </c:pt>
                <c:pt idx="64">
                  <c:v>129.0706505863206</c:v>
                </c:pt>
                <c:pt idx="65">
                  <c:v>144.64855541181544</c:v>
                </c:pt>
                <c:pt idx="66">
                  <c:v>152.989191670492</c:v>
                </c:pt>
                <c:pt idx="67">
                  <c:v>177.33088511455159</c:v>
                </c:pt>
                <c:pt idx="68">
                  <c:v>78.605433376455366</c:v>
                </c:pt>
                <c:pt idx="69">
                  <c:v>43.472019363184913</c:v>
                </c:pt>
                <c:pt idx="70">
                  <c:v>50.40620957309185</c:v>
                </c:pt>
                <c:pt idx="71">
                  <c:v>47.864624629637355</c:v>
                </c:pt>
                <c:pt idx="72">
                  <c:v>49.162458790635569</c:v>
                </c:pt>
                <c:pt idx="73">
                  <c:v>56.879504712622442</c:v>
                </c:pt>
                <c:pt idx="74">
                  <c:v>64.391770646413221</c:v>
                </c:pt>
                <c:pt idx="75">
                  <c:v>68.248382923674001</c:v>
                </c:pt>
                <c:pt idx="76">
                  <c:v>60.474064182281019</c:v>
                </c:pt>
                <c:pt idx="77">
                  <c:v>96.871927554980601</c:v>
                </c:pt>
                <c:pt idx="78">
                  <c:v>148.3028001502316</c:v>
                </c:pt>
                <c:pt idx="79">
                  <c:v>187.99232149563912</c:v>
                </c:pt>
                <c:pt idx="80">
                  <c:v>196.72531263475636</c:v>
                </c:pt>
                <c:pt idx="81">
                  <c:v>118.57947669323541</c:v>
                </c:pt>
                <c:pt idx="82">
                  <c:v>64.780508840017248</c:v>
                </c:pt>
                <c:pt idx="83">
                  <c:v>66.672787213621007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F-49B3-8035-D95FA723443C}"/>
            </c:ext>
          </c:extLst>
        </c:ser>
        <c:ser>
          <c:idx val="1"/>
          <c:order val="1"/>
          <c:tx>
            <c:v>Control Group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Plots!$F$2:$F$85</c:f>
              <c:numCache>
                <c:formatCode>0</c:formatCode>
                <c:ptCount val="84"/>
                <c:pt idx="0">
                  <c:v>93.951466961917191</c:v>
                </c:pt>
                <c:pt idx="1">
                  <c:v>95.752787264152218</c:v>
                </c:pt>
                <c:pt idx="2">
                  <c:v>121.51690379700364</c:v>
                </c:pt>
                <c:pt idx="3">
                  <c:v>117.04703183636703</c:v>
                </c:pt>
                <c:pt idx="4">
                  <c:v>122.8332138237961</c:v>
                </c:pt>
                <c:pt idx="5">
                  <c:v>150.71474196197391</c:v>
                </c:pt>
                <c:pt idx="6">
                  <c:v>165.40208298345033</c:v>
                </c:pt>
                <c:pt idx="7">
                  <c:v>186.21432965392469</c:v>
                </c:pt>
                <c:pt idx="8">
                  <c:v>140.85070182730828</c:v>
                </c:pt>
                <c:pt idx="9">
                  <c:v>86.911082662946768</c:v>
                </c:pt>
                <c:pt idx="10">
                  <c:v>78.837531589717429</c:v>
                </c:pt>
                <c:pt idx="11">
                  <c:v>77.374502686863266</c:v>
                </c:pt>
                <c:pt idx="12">
                  <c:v>76.854862399591994</c:v>
                </c:pt>
                <c:pt idx="13">
                  <c:v>70.026866637142149</c:v>
                </c:pt>
                <c:pt idx="14">
                  <c:v>87.336502380403388</c:v>
                </c:pt>
                <c:pt idx="15">
                  <c:v>109.08207557427929</c:v>
                </c:pt>
                <c:pt idx="16">
                  <c:v>115.60698284864236</c:v>
                </c:pt>
                <c:pt idx="17">
                  <c:v>113.42213962761498</c:v>
                </c:pt>
                <c:pt idx="18">
                  <c:v>148.2738186515152</c:v>
                </c:pt>
                <c:pt idx="19">
                  <c:v>177.19998270295974</c:v>
                </c:pt>
                <c:pt idx="20">
                  <c:v>127.57242880007075</c:v>
                </c:pt>
                <c:pt idx="21">
                  <c:v>117.25409077342906</c:v>
                </c:pt>
                <c:pt idx="22">
                  <c:v>84.608862599801597</c:v>
                </c:pt>
                <c:pt idx="23">
                  <c:v>69.494744838278493</c:v>
                </c:pt>
                <c:pt idx="24">
                  <c:v>63.174529989139344</c:v>
                </c:pt>
                <c:pt idx="25">
                  <c:v>56.24487565404948</c:v>
                </c:pt>
                <c:pt idx="26">
                  <c:v>65.673755950569785</c:v>
                </c:pt>
                <c:pt idx="27">
                  <c:v>82.168432743920761</c:v>
                </c:pt>
                <c:pt idx="28">
                  <c:v>72.240520951247703</c:v>
                </c:pt>
                <c:pt idx="29">
                  <c:v>89.641814826114413</c:v>
                </c:pt>
                <c:pt idx="30">
                  <c:v>159.08925314182679</c:v>
                </c:pt>
                <c:pt idx="31">
                  <c:v>198.42205123713242</c:v>
                </c:pt>
                <c:pt idx="32">
                  <c:v>159.23906858980692</c:v>
                </c:pt>
                <c:pt idx="33">
                  <c:v>140.68215660348022</c:v>
                </c:pt>
                <c:pt idx="34">
                  <c:v>71.813924399333615</c:v>
                </c:pt>
                <c:pt idx="35">
                  <c:v>73.574705160862194</c:v>
                </c:pt>
                <c:pt idx="36">
                  <c:v>80.516411553582444</c:v>
                </c:pt>
                <c:pt idx="37">
                  <c:v>87.714802338832285</c:v>
                </c:pt>
                <c:pt idx="38">
                  <c:v>84.951500533394281</c:v>
                </c:pt>
                <c:pt idx="39">
                  <c:v>76.22742330471182</c:v>
                </c:pt>
                <c:pt idx="40">
                  <c:v>70.449943468572314</c:v>
                </c:pt>
                <c:pt idx="41">
                  <c:v>111.03446996852492</c:v>
                </c:pt>
                <c:pt idx="42">
                  <c:v>170.3304925463172</c:v>
                </c:pt>
                <c:pt idx="43">
                  <c:v>132.46463251805221</c:v>
                </c:pt>
                <c:pt idx="44">
                  <c:v>123.02871769997772</c:v>
                </c:pt>
                <c:pt idx="45">
                  <c:v>133.72510182064363</c:v>
                </c:pt>
                <c:pt idx="46">
                  <c:v>89.948632382200671</c:v>
                </c:pt>
                <c:pt idx="47">
                  <c:v>87.993599818942783</c:v>
                </c:pt>
                <c:pt idx="48">
                  <c:v>91.750731881347917</c:v>
                </c:pt>
                <c:pt idx="49">
                  <c:v>75.161512224556333</c:v>
                </c:pt>
                <c:pt idx="50">
                  <c:v>79.01269544667565</c:v>
                </c:pt>
                <c:pt idx="51">
                  <c:v>96.169639175150365</c:v>
                </c:pt>
                <c:pt idx="52">
                  <c:v>119.31243221443839</c:v>
                </c:pt>
                <c:pt idx="53">
                  <c:v>130.23147886184117</c:v>
                </c:pt>
                <c:pt idx="54">
                  <c:v>183.64966952642035</c:v>
                </c:pt>
                <c:pt idx="55">
                  <c:v>163.29693709305829</c:v>
                </c:pt>
                <c:pt idx="56">
                  <c:v>124.66425245836987</c:v>
                </c:pt>
                <c:pt idx="57">
                  <c:v>104.34622941017479</c:v>
                </c:pt>
                <c:pt idx="58">
                  <c:v>98.011557486755152</c:v>
                </c:pt>
                <c:pt idx="59">
                  <c:v>78.24939297916454</c:v>
                </c:pt>
                <c:pt idx="60">
                  <c:v>73.497434040338902</c:v>
                </c:pt>
                <c:pt idx="61">
                  <c:v>61.711651116583184</c:v>
                </c:pt>
                <c:pt idx="62">
                  <c:v>93.406804239707938</c:v>
                </c:pt>
                <c:pt idx="63">
                  <c:v>105.15012907961783</c:v>
                </c:pt>
                <c:pt idx="64">
                  <c:v>124.98731638840718</c:v>
                </c:pt>
                <c:pt idx="65">
                  <c:v>137.46606618636886</c:v>
                </c:pt>
                <c:pt idx="66">
                  <c:v>161.75654154693885</c:v>
                </c:pt>
                <c:pt idx="67">
                  <c:v>182.39787283208929</c:v>
                </c:pt>
                <c:pt idx="68">
                  <c:v>99.887119875202998</c:v>
                </c:pt>
                <c:pt idx="69">
                  <c:v>67.687121799197129</c:v>
                </c:pt>
                <c:pt idx="70">
                  <c:v>66.059003233420654</c:v>
                </c:pt>
                <c:pt idx="71">
                  <c:v>68.655659917572436</c:v>
                </c:pt>
                <c:pt idx="72">
                  <c:v>62.185011992364856</c:v>
                </c:pt>
                <c:pt idx="73">
                  <c:v>56.776006199975008</c:v>
                </c:pt>
                <c:pt idx="74">
                  <c:v>78.003907678487977</c:v>
                </c:pt>
                <c:pt idx="75">
                  <c:v>78.287670251038492</c:v>
                </c:pt>
                <c:pt idx="76">
                  <c:v>79.603662211436571</c:v>
                </c:pt>
                <c:pt idx="77">
                  <c:v>95.271037479244882</c:v>
                </c:pt>
                <c:pt idx="78">
                  <c:v>153.12718621662449</c:v>
                </c:pt>
                <c:pt idx="79">
                  <c:v>201.84474550265023</c:v>
                </c:pt>
                <c:pt idx="80">
                  <c:v>179.0419021732734</c:v>
                </c:pt>
                <c:pt idx="81">
                  <c:v>127.78314562434169</c:v>
                </c:pt>
                <c:pt idx="82">
                  <c:v>76.906715692205552</c:v>
                </c:pt>
                <c:pt idx="83">
                  <c:v>72.908499850044819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F-49B3-8035-D95FA723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678688"/>
        <c:axId val="2131416431"/>
      </c:lineChart>
      <c:lineChart>
        <c:grouping val="standard"/>
        <c:varyColors val="0"/>
        <c:ser>
          <c:idx val="2"/>
          <c:order val="2"/>
          <c:tx>
            <c:v>Cumulative RWH Capacity</c:v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Plots!$P$2:$P$85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7619</c:v>
                </c:pt>
                <c:pt idx="14">
                  <c:v>7619</c:v>
                </c:pt>
                <c:pt idx="15">
                  <c:v>7619</c:v>
                </c:pt>
                <c:pt idx="16">
                  <c:v>7619</c:v>
                </c:pt>
                <c:pt idx="17">
                  <c:v>7619</c:v>
                </c:pt>
                <c:pt idx="18">
                  <c:v>7619</c:v>
                </c:pt>
                <c:pt idx="19">
                  <c:v>7619</c:v>
                </c:pt>
                <c:pt idx="20">
                  <c:v>17546</c:v>
                </c:pt>
                <c:pt idx="21">
                  <c:v>17546</c:v>
                </c:pt>
                <c:pt idx="22">
                  <c:v>21576</c:v>
                </c:pt>
                <c:pt idx="23">
                  <c:v>21576</c:v>
                </c:pt>
                <c:pt idx="24">
                  <c:v>21576</c:v>
                </c:pt>
                <c:pt idx="25">
                  <c:v>21576</c:v>
                </c:pt>
                <c:pt idx="26">
                  <c:v>21576</c:v>
                </c:pt>
                <c:pt idx="27">
                  <c:v>24576</c:v>
                </c:pt>
                <c:pt idx="28">
                  <c:v>26076</c:v>
                </c:pt>
                <c:pt idx="29">
                  <c:v>36076</c:v>
                </c:pt>
                <c:pt idx="30">
                  <c:v>36076</c:v>
                </c:pt>
                <c:pt idx="31">
                  <c:v>36574</c:v>
                </c:pt>
                <c:pt idx="32">
                  <c:v>36574</c:v>
                </c:pt>
                <c:pt idx="33">
                  <c:v>36574</c:v>
                </c:pt>
                <c:pt idx="34">
                  <c:v>36574</c:v>
                </c:pt>
                <c:pt idx="35">
                  <c:v>36574</c:v>
                </c:pt>
                <c:pt idx="36">
                  <c:v>36574</c:v>
                </c:pt>
                <c:pt idx="37">
                  <c:v>36574</c:v>
                </c:pt>
                <c:pt idx="38">
                  <c:v>36574</c:v>
                </c:pt>
                <c:pt idx="39">
                  <c:v>36574</c:v>
                </c:pt>
                <c:pt idx="40">
                  <c:v>36574</c:v>
                </c:pt>
                <c:pt idx="41">
                  <c:v>37074</c:v>
                </c:pt>
                <c:pt idx="42">
                  <c:v>37524</c:v>
                </c:pt>
                <c:pt idx="43">
                  <c:v>37524</c:v>
                </c:pt>
                <c:pt idx="44">
                  <c:v>37524</c:v>
                </c:pt>
                <c:pt idx="45">
                  <c:v>42524</c:v>
                </c:pt>
                <c:pt idx="46">
                  <c:v>42524</c:v>
                </c:pt>
                <c:pt idx="47">
                  <c:v>43520</c:v>
                </c:pt>
                <c:pt idx="48">
                  <c:v>43520</c:v>
                </c:pt>
                <c:pt idx="49">
                  <c:v>43520</c:v>
                </c:pt>
                <c:pt idx="50">
                  <c:v>43520</c:v>
                </c:pt>
                <c:pt idx="51">
                  <c:v>43520</c:v>
                </c:pt>
                <c:pt idx="52">
                  <c:v>46020</c:v>
                </c:pt>
                <c:pt idx="53">
                  <c:v>46020</c:v>
                </c:pt>
                <c:pt idx="54">
                  <c:v>46020</c:v>
                </c:pt>
                <c:pt idx="55">
                  <c:v>46020</c:v>
                </c:pt>
                <c:pt idx="56">
                  <c:v>46520</c:v>
                </c:pt>
                <c:pt idx="57">
                  <c:v>46520</c:v>
                </c:pt>
                <c:pt idx="58">
                  <c:v>46520</c:v>
                </c:pt>
                <c:pt idx="59">
                  <c:v>46520</c:v>
                </c:pt>
                <c:pt idx="60">
                  <c:v>46520</c:v>
                </c:pt>
                <c:pt idx="61">
                  <c:v>46520</c:v>
                </c:pt>
                <c:pt idx="62">
                  <c:v>46520</c:v>
                </c:pt>
                <c:pt idx="63">
                  <c:v>46520</c:v>
                </c:pt>
                <c:pt idx="64">
                  <c:v>46520</c:v>
                </c:pt>
                <c:pt idx="65">
                  <c:v>46520</c:v>
                </c:pt>
                <c:pt idx="66">
                  <c:v>47220</c:v>
                </c:pt>
                <c:pt idx="67">
                  <c:v>47220</c:v>
                </c:pt>
                <c:pt idx="68">
                  <c:v>47220</c:v>
                </c:pt>
                <c:pt idx="69">
                  <c:v>47220</c:v>
                </c:pt>
                <c:pt idx="70">
                  <c:v>47220</c:v>
                </c:pt>
                <c:pt idx="71">
                  <c:v>48720</c:v>
                </c:pt>
                <c:pt idx="72">
                  <c:v>48720</c:v>
                </c:pt>
                <c:pt idx="73">
                  <c:v>48720</c:v>
                </c:pt>
                <c:pt idx="74">
                  <c:v>48720</c:v>
                </c:pt>
                <c:pt idx="75">
                  <c:v>48720</c:v>
                </c:pt>
                <c:pt idx="76">
                  <c:v>48720</c:v>
                </c:pt>
                <c:pt idx="77">
                  <c:v>48720</c:v>
                </c:pt>
                <c:pt idx="78">
                  <c:v>48720</c:v>
                </c:pt>
                <c:pt idx="79">
                  <c:v>48720</c:v>
                </c:pt>
                <c:pt idx="80">
                  <c:v>48720</c:v>
                </c:pt>
                <c:pt idx="81">
                  <c:v>48720</c:v>
                </c:pt>
                <c:pt idx="82">
                  <c:v>48720</c:v>
                </c:pt>
                <c:pt idx="83">
                  <c:v>48720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F-49B3-8035-D95FA723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0682688"/>
        <c:axId val="2131416847"/>
      </c:lineChart>
      <c:catAx>
        <c:axId val="108067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41643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131416431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GPCD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678688"/>
        <c:crosses val="autoZero"/>
        <c:crossBetween val="between"/>
      </c:valAx>
      <c:valAx>
        <c:axId val="21314168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Cumulative RWH Capacity (Gal)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0682688"/>
        <c:crosses val="max"/>
        <c:crossBetween val="between"/>
      </c:valAx>
      <c:catAx>
        <c:axId val="108068268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1314168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12696330173998"/>
          <c:y val="0"/>
          <c:w val="0.26987295036038289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ysDash"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7897784630068177E-2"/>
                  <c:y val="-0.28766099550056246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>
                      <a:lumMod val="15000"/>
                      <a:lumOff val="8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Plots!$A$2:$A$85</c:f>
              <c:numCache>
                <c:formatCode>0.00</c:formatCode>
                <c:ptCount val="84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</c:numCache>
            </c:numRef>
          </c:cat>
          <c:val>
            <c:numRef>
              <c:f>Plots!$H$2:$H$85</c:f>
              <c:numCache>
                <c:formatCode>0%</c:formatCode>
                <c:ptCount val="84"/>
                <c:pt idx="0">
                  <c:v>0.67319339035195591</c:v>
                </c:pt>
                <c:pt idx="1">
                  <c:v>0.77308594455962709</c:v>
                </c:pt>
                <c:pt idx="2">
                  <c:v>0.80699621571012314</c:v>
                </c:pt>
                <c:pt idx="3">
                  <c:v>0.80191704150232401</c:v>
                </c:pt>
                <c:pt idx="4">
                  <c:v>0.81049045628573646</c:v>
                </c:pt>
                <c:pt idx="5">
                  <c:v>0.98575284707598687</c:v>
                </c:pt>
                <c:pt idx="6">
                  <c:v>0.79166296441024153</c:v>
                </c:pt>
                <c:pt idx="7">
                  <c:v>0.73115963670572059</c:v>
                </c:pt>
                <c:pt idx="8">
                  <c:v>0.8586278514800233</c:v>
                </c:pt>
                <c:pt idx="9">
                  <c:v>0.80465742186291511</c:v>
                </c:pt>
                <c:pt idx="10">
                  <c:v>0.788910722930939</c:v>
                </c:pt>
                <c:pt idx="11">
                  <c:v>0.73721019173186009</c:v>
                </c:pt>
                <c:pt idx="12">
                  <c:v>0.82282790935732686</c:v>
                </c:pt>
                <c:pt idx="13">
                  <c:v>0.91224854536241962</c:v>
                </c:pt>
                <c:pt idx="14">
                  <c:v>0.87268782129892486</c:v>
                </c:pt>
                <c:pt idx="15">
                  <c:v>0.78638896086973009</c:v>
                </c:pt>
                <c:pt idx="16">
                  <c:v>0.83785448132766882</c:v>
                </c:pt>
                <c:pt idx="17">
                  <c:v>0.85044843285122806</c:v>
                </c:pt>
                <c:pt idx="18">
                  <c:v>0.87910633887923617</c:v>
                </c:pt>
                <c:pt idx="19">
                  <c:v>0.56980250407132937</c:v>
                </c:pt>
                <c:pt idx="20">
                  <c:v>0.68427421444108194</c:v>
                </c:pt>
                <c:pt idx="21">
                  <c:v>0.67156630802008066</c:v>
                </c:pt>
                <c:pt idx="22">
                  <c:v>0.68805569993487725</c:v>
                </c:pt>
                <c:pt idx="23">
                  <c:v>0.93145835923299691</c:v>
                </c:pt>
                <c:pt idx="24">
                  <c:v>0.85228980698198775</c:v>
                </c:pt>
                <c:pt idx="25">
                  <c:v>1.3817887480620388</c:v>
                </c:pt>
                <c:pt idx="26">
                  <c:v>1.0203208800761294</c:v>
                </c:pt>
                <c:pt idx="27">
                  <c:v>0.86327584593180828</c:v>
                </c:pt>
                <c:pt idx="28">
                  <c:v>0.77187932875506593</c:v>
                </c:pt>
                <c:pt idx="29">
                  <c:v>0.76897481982262783</c:v>
                </c:pt>
                <c:pt idx="30">
                  <c:v>0.83682737726122114</c:v>
                </c:pt>
                <c:pt idx="31">
                  <c:v>1.0122849622210506</c:v>
                </c:pt>
                <c:pt idx="32">
                  <c:v>0.97449220809661885</c:v>
                </c:pt>
                <c:pt idx="33">
                  <c:v>1.1614555312807391</c:v>
                </c:pt>
                <c:pt idx="34">
                  <c:v>1.2985022028166353</c:v>
                </c:pt>
                <c:pt idx="35">
                  <c:v>0.74481416426696156</c:v>
                </c:pt>
                <c:pt idx="36">
                  <c:v>0.87471083262663785</c:v>
                </c:pt>
                <c:pt idx="37">
                  <c:v>0.98663342947735877</c:v>
                </c:pt>
                <c:pt idx="38">
                  <c:v>0.87734259000740722</c:v>
                </c:pt>
                <c:pt idx="39">
                  <c:v>0.79355599520387432</c:v>
                </c:pt>
                <c:pt idx="40">
                  <c:v>0.76794582818815971</c:v>
                </c:pt>
                <c:pt idx="41">
                  <c:v>0.79298941261456812</c:v>
                </c:pt>
                <c:pt idx="42">
                  <c:v>0.81351330992557369</c:v>
                </c:pt>
                <c:pt idx="43">
                  <c:v>0.78427345313173613</c:v>
                </c:pt>
                <c:pt idx="44">
                  <c:v>0.75933147276938895</c:v>
                </c:pt>
                <c:pt idx="45">
                  <c:v>0.83008197014508089</c:v>
                </c:pt>
                <c:pt idx="46">
                  <c:v>0.82214525025200014</c:v>
                </c:pt>
                <c:pt idx="47">
                  <c:v>0.67098846889425789</c:v>
                </c:pt>
                <c:pt idx="48">
                  <c:v>0.5996026272226489</c:v>
                </c:pt>
                <c:pt idx="49">
                  <c:v>0.7825075667240351</c:v>
                </c:pt>
                <c:pt idx="50">
                  <c:v>0.70163366218785184</c:v>
                </c:pt>
                <c:pt idx="51">
                  <c:v>0.89753537643654946</c:v>
                </c:pt>
                <c:pt idx="52">
                  <c:v>0.92888497629237099</c:v>
                </c:pt>
                <c:pt idx="53">
                  <c:v>0.95704467746116895</c:v>
                </c:pt>
                <c:pt idx="54">
                  <c:v>0.94774650381533521</c:v>
                </c:pt>
                <c:pt idx="55">
                  <c:v>0.89124576707359959</c:v>
                </c:pt>
                <c:pt idx="56">
                  <c:v>0.95304541536030718</c:v>
                </c:pt>
                <c:pt idx="57">
                  <c:v>1.0505314525663529</c:v>
                </c:pt>
                <c:pt idx="58">
                  <c:v>1.0450052888953387</c:v>
                </c:pt>
                <c:pt idx="59">
                  <c:v>0.91336405917077179</c:v>
                </c:pt>
                <c:pt idx="60">
                  <c:v>0.89798031324115557</c:v>
                </c:pt>
                <c:pt idx="61">
                  <c:v>0.92238677282141024</c:v>
                </c:pt>
                <c:pt idx="62">
                  <c:v>0.88885920375920136</c:v>
                </c:pt>
                <c:pt idx="63">
                  <c:v>1.1782246119391613</c:v>
                </c:pt>
                <c:pt idx="64">
                  <c:v>1.0326699885708734</c:v>
                </c:pt>
                <c:pt idx="65">
                  <c:v>1.0522491799227669</c:v>
                </c:pt>
                <c:pt idx="66">
                  <c:v>0.94579910158438496</c:v>
                </c:pt>
                <c:pt idx="67">
                  <c:v>0.97222013810324293</c:v>
                </c:pt>
                <c:pt idx="68">
                  <c:v>0.7869426355936926</c:v>
                </c:pt>
                <c:pt idx="69">
                  <c:v>0.64224948864202636</c:v>
                </c:pt>
                <c:pt idx="70">
                  <c:v>0.76304829176699229</c:v>
                </c:pt>
                <c:pt idx="71">
                  <c:v>0.69716939123596411</c:v>
                </c:pt>
                <c:pt idx="72">
                  <c:v>0.79058373095870416</c:v>
                </c:pt>
                <c:pt idx="73">
                  <c:v>1.0018229269646564</c:v>
                </c:pt>
                <c:pt idx="74">
                  <c:v>0.82549416513618168</c:v>
                </c:pt>
                <c:pt idx="75">
                  <c:v>0.87176413226792482</c:v>
                </c:pt>
                <c:pt idx="76">
                  <c:v>0.75968947284931287</c:v>
                </c:pt>
                <c:pt idx="77">
                  <c:v>1.0168035335616501</c:v>
                </c:pt>
                <c:pt idx="78">
                  <c:v>0.96849425509871268</c:v>
                </c:pt>
                <c:pt idx="79">
                  <c:v>0.93137089611862489</c:v>
                </c:pt>
                <c:pt idx="80">
                  <c:v>1.0987668822037497</c:v>
                </c:pt>
                <c:pt idx="81">
                  <c:v>0.92797431237008887</c:v>
                </c:pt>
                <c:pt idx="82">
                  <c:v>0.84232577424422128</c:v>
                </c:pt>
                <c:pt idx="83">
                  <c:v>0.91447207596851987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78-4D40-B7B9-7938D68D3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842367"/>
        <c:axId val="2126762191"/>
      </c:lineChart>
      <c:catAx>
        <c:axId val="1206842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76219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126762191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Participants GPCD / Control GPCD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84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58598357023557E-2"/>
          <c:y val="3.9769851529752813E-2"/>
          <c:w val="0.63212249037052182"/>
          <c:h val="0.78391996709366552"/>
        </c:manualLayout>
      </c:layout>
      <c:scatterChart>
        <c:scatterStyle val="lineMarker"/>
        <c:varyColors val="0"/>
        <c:ser>
          <c:idx val="1"/>
          <c:order val="0"/>
          <c:tx>
            <c:v>Participants Pre-RWH (2013)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0070C0"/>
                </a:solidFill>
                <a:prstDash val="solid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4025336605651566"/>
                  <c:y val="-0.16021212833470444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Plots!$O$2:$O$13</c:f>
              <c:numCache>
                <c:formatCode>0.00</c:formatCode>
                <c:ptCount val="12"/>
                <c:pt idx="0">
                  <c:v>5.1792107416294239E-2</c:v>
                </c:pt>
                <c:pt idx="1">
                  <c:v>6.9068854685869693E-2</c:v>
                </c:pt>
                <c:pt idx="2">
                  <c:v>7.3507572150030245E-2</c:v>
                </c:pt>
                <c:pt idx="3">
                  <c:v>7.6419676470310977E-2</c:v>
                </c:pt>
                <c:pt idx="4">
                  <c:v>9.1441460968548688E-2</c:v>
                </c:pt>
                <c:pt idx="5">
                  <c:v>0.11024149968851336</c:v>
                </c:pt>
                <c:pt idx="6">
                  <c:v>0.11584538831866675</c:v>
                </c:pt>
                <c:pt idx="7">
                  <c:v>0.13537502860265069</c:v>
                </c:pt>
                <c:pt idx="8">
                  <c:v>0.12887392261971914</c:v>
                </c:pt>
                <c:pt idx="9">
                  <c:v>9.8908748133055377E-2</c:v>
                </c:pt>
                <c:pt idx="10">
                  <c:v>7.1338242806594634E-2</c:v>
                </c:pt>
                <c:pt idx="11">
                  <c:v>5.1936297891599835E-2</c:v>
                </c:pt>
              </c:numCache>
            </c:numRef>
          </c:xVal>
          <c:yVal>
            <c:numRef>
              <c:f>Plots!$D$2:$D$13</c:f>
              <c:numCache>
                <c:formatCode>#,##0.0</c:formatCode>
                <c:ptCount val="12"/>
                <c:pt idx="0">
                  <c:v>63.247506572632808</c:v>
                </c:pt>
                <c:pt idx="1">
                  <c:v>74.02513398632415</c:v>
                </c:pt>
                <c:pt idx="2">
                  <c:v>98.063681508993028</c:v>
                </c:pt>
                <c:pt idx="3">
                  <c:v>93.862009486847782</c:v>
                </c:pt>
                <c:pt idx="4">
                  <c:v>99.555147519091932</c:v>
                </c:pt>
                <c:pt idx="5">
                  <c:v>148.56748598533849</c:v>
                </c:pt>
                <c:pt idx="6">
                  <c:v>130.94270333430705</c:v>
                </c:pt>
                <c:pt idx="7">
                  <c:v>136.15240161916287</c:v>
                </c:pt>
                <c:pt idx="8">
                  <c:v>120.9383354894351</c:v>
                </c:pt>
                <c:pt idx="9">
                  <c:v>69.933647706881445</c:v>
                </c:pt>
                <c:pt idx="10">
                  <c:v>62.195774040534715</c:v>
                </c:pt>
                <c:pt idx="11">
                  <c:v>57.041271960939788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54-44D6-9197-129E5F73211B}"/>
            </c:ext>
          </c:extLst>
        </c:ser>
        <c:ser>
          <c:idx val="2"/>
          <c:order val="1"/>
          <c:tx>
            <c:v>Participants Post-RWH (2019)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8575">
                <a:solidFill>
                  <a:srgbClr val="0070C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0070C0"/>
                </a:solidFill>
                <a:prstDash val="sysDash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34694532501619113"/>
                  <c:y val="0.25873761115681437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0070C0"/>
                  </a:solidFill>
                  <a:prstDash val="sysDash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Plots!$I$74:$I$85</c:f>
              <c:numCache>
                <c:formatCode>0.00</c:formatCode>
                <c:ptCount val="12"/>
                <c:pt idx="0">
                  <c:v>4.7264693856186132E-2</c:v>
                </c:pt>
                <c:pt idx="1">
                  <c:v>4.8198580484388555E-2</c:v>
                </c:pt>
                <c:pt idx="2">
                  <c:v>6.0171138385542118E-2</c:v>
                </c:pt>
                <c:pt idx="3">
                  <c:v>7.8434700307385932E-2</c:v>
                </c:pt>
                <c:pt idx="4">
                  <c:v>7.8600799661729157E-2</c:v>
                </c:pt>
                <c:pt idx="5">
                  <c:v>9.3159329583682421E-2</c:v>
                </c:pt>
                <c:pt idx="6">
                  <c:v>0.11244190106865978</c:v>
                </c:pt>
                <c:pt idx="7">
                  <c:v>0.13447598352155274</c:v>
                </c:pt>
                <c:pt idx="8">
                  <c:v>0.14717686629326945</c:v>
                </c:pt>
                <c:pt idx="9">
                  <c:v>0.11243453359445656</c:v>
                </c:pt>
                <c:pt idx="10">
                  <c:v>7.4945572586469986E-2</c:v>
                </c:pt>
                <c:pt idx="11">
                  <c:v>6.3919008719716855E-2</c:v>
                </c:pt>
              </c:numCache>
            </c:numRef>
          </c:xVal>
          <c:yVal>
            <c:numRef>
              <c:f>Plots!$D$74:$D$85</c:f>
              <c:numCache>
                <c:formatCode>#,##0.0</c:formatCode>
                <c:ptCount val="12"/>
                <c:pt idx="0">
                  <c:v>49.162458790635569</c:v>
                </c:pt>
                <c:pt idx="1">
                  <c:v>56.879504712622442</c:v>
                </c:pt>
                <c:pt idx="2">
                  <c:v>64.391770646413221</c:v>
                </c:pt>
                <c:pt idx="3">
                  <c:v>68.248382923674001</c:v>
                </c:pt>
                <c:pt idx="4">
                  <c:v>60.474064182281019</c:v>
                </c:pt>
                <c:pt idx="5">
                  <c:v>96.871927554980601</c:v>
                </c:pt>
                <c:pt idx="6">
                  <c:v>148.3028001502316</c:v>
                </c:pt>
                <c:pt idx="7">
                  <c:v>187.99232149563912</c:v>
                </c:pt>
                <c:pt idx="8">
                  <c:v>196.72531263475636</c:v>
                </c:pt>
                <c:pt idx="9">
                  <c:v>118.57947669323541</c:v>
                </c:pt>
                <c:pt idx="10">
                  <c:v>64.780508840017248</c:v>
                </c:pt>
                <c:pt idx="11">
                  <c:v>66.672787213621007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954-44D6-9197-129E5F73211B}"/>
            </c:ext>
          </c:extLst>
        </c:ser>
        <c:ser>
          <c:idx val="3"/>
          <c:order val="2"/>
          <c:tx>
            <c:v>Control Pre-RWH (2013)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C00000"/>
                </a:solidFill>
                <a:prstDash val="solid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4025336605651566"/>
                  <c:y val="0.32773729776315275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Plots!$I$2:$I$13</c:f>
              <c:numCache>
                <c:formatCode>0.00</c:formatCode>
                <c:ptCount val="12"/>
                <c:pt idx="0">
                  <c:v>5.1792107416294239E-2</c:v>
                </c:pt>
                <c:pt idx="1">
                  <c:v>6.9068854685869693E-2</c:v>
                </c:pt>
                <c:pt idx="2">
                  <c:v>7.3507572150030245E-2</c:v>
                </c:pt>
                <c:pt idx="3">
                  <c:v>7.6419676470310977E-2</c:v>
                </c:pt>
                <c:pt idx="4">
                  <c:v>9.1441460968548688E-2</c:v>
                </c:pt>
                <c:pt idx="5">
                  <c:v>0.11024149968851336</c:v>
                </c:pt>
                <c:pt idx="6">
                  <c:v>0.11584538831866675</c:v>
                </c:pt>
                <c:pt idx="7">
                  <c:v>0.13537502860265069</c:v>
                </c:pt>
                <c:pt idx="8">
                  <c:v>0.12887392261971914</c:v>
                </c:pt>
                <c:pt idx="9">
                  <c:v>9.8908748133055377E-2</c:v>
                </c:pt>
                <c:pt idx="10">
                  <c:v>7.1338242806594634E-2</c:v>
                </c:pt>
                <c:pt idx="11">
                  <c:v>5.1936297891599835E-2</c:v>
                </c:pt>
              </c:numCache>
            </c:numRef>
          </c:xVal>
          <c:yVal>
            <c:numRef>
              <c:f>Plots!$F$2:$F$13</c:f>
              <c:numCache>
                <c:formatCode>0</c:formatCode>
                <c:ptCount val="12"/>
                <c:pt idx="0">
                  <c:v>93.951466961917191</c:v>
                </c:pt>
                <c:pt idx="1">
                  <c:v>95.752787264152218</c:v>
                </c:pt>
                <c:pt idx="2">
                  <c:v>121.51690379700364</c:v>
                </c:pt>
                <c:pt idx="3">
                  <c:v>117.04703183636703</c:v>
                </c:pt>
                <c:pt idx="4">
                  <c:v>122.8332138237961</c:v>
                </c:pt>
                <c:pt idx="5">
                  <c:v>150.71474196197391</c:v>
                </c:pt>
                <c:pt idx="6">
                  <c:v>165.40208298345033</c:v>
                </c:pt>
                <c:pt idx="7">
                  <c:v>186.21432965392469</c:v>
                </c:pt>
                <c:pt idx="8">
                  <c:v>140.85070182730828</c:v>
                </c:pt>
                <c:pt idx="9">
                  <c:v>86.911082662946768</c:v>
                </c:pt>
                <c:pt idx="10">
                  <c:v>78.837531589717429</c:v>
                </c:pt>
                <c:pt idx="11">
                  <c:v>77.374502686863266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54-44D6-9197-129E5F73211B}"/>
            </c:ext>
          </c:extLst>
        </c:ser>
        <c:ser>
          <c:idx val="4"/>
          <c:order val="3"/>
          <c:tx>
            <c:v>Control Post-RWH (2019)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C00000"/>
                </a:solidFill>
                <a:prstDash val="sysDash"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0.34694532501619113"/>
                  <c:y val="0.6467973126493517"/>
                </c:manualLayout>
              </c:layout>
              <c:numFmt formatCode="#,##0.00" sourceLinked="0"/>
              <c:spPr>
                <a:noFill/>
                <a:ln w="28575">
                  <a:solidFill>
                    <a:srgbClr val="C00000"/>
                  </a:solidFill>
                  <a:prstDash val="sysDash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Plots!$I$74:$I$85</c:f>
              <c:numCache>
                <c:formatCode>0.00</c:formatCode>
                <c:ptCount val="12"/>
                <c:pt idx="0">
                  <c:v>4.7264693856186132E-2</c:v>
                </c:pt>
                <c:pt idx="1">
                  <c:v>4.8198580484388555E-2</c:v>
                </c:pt>
                <c:pt idx="2">
                  <c:v>6.0171138385542118E-2</c:v>
                </c:pt>
                <c:pt idx="3">
                  <c:v>7.8434700307385932E-2</c:v>
                </c:pt>
                <c:pt idx="4">
                  <c:v>7.8600799661729157E-2</c:v>
                </c:pt>
                <c:pt idx="5">
                  <c:v>9.3159329583682421E-2</c:v>
                </c:pt>
                <c:pt idx="6">
                  <c:v>0.11244190106865978</c:v>
                </c:pt>
                <c:pt idx="7">
                  <c:v>0.13447598352155274</c:v>
                </c:pt>
                <c:pt idx="8">
                  <c:v>0.14717686629326945</c:v>
                </c:pt>
                <c:pt idx="9">
                  <c:v>0.11243453359445656</c:v>
                </c:pt>
                <c:pt idx="10">
                  <c:v>7.4945572586469986E-2</c:v>
                </c:pt>
                <c:pt idx="11">
                  <c:v>6.3919008719716855E-2</c:v>
                </c:pt>
              </c:numCache>
            </c:numRef>
          </c:xVal>
          <c:yVal>
            <c:numRef>
              <c:f>Plots!$F$74:$F$85</c:f>
              <c:numCache>
                <c:formatCode>0</c:formatCode>
                <c:ptCount val="12"/>
                <c:pt idx="0">
                  <c:v>62.185011992364856</c:v>
                </c:pt>
                <c:pt idx="1">
                  <c:v>56.776006199975008</c:v>
                </c:pt>
                <c:pt idx="2">
                  <c:v>78.003907678487977</c:v>
                </c:pt>
                <c:pt idx="3">
                  <c:v>78.287670251038492</c:v>
                </c:pt>
                <c:pt idx="4">
                  <c:v>79.603662211436571</c:v>
                </c:pt>
                <c:pt idx="5">
                  <c:v>95.271037479244882</c:v>
                </c:pt>
                <c:pt idx="6">
                  <c:v>153.12718621662449</c:v>
                </c:pt>
                <c:pt idx="7">
                  <c:v>201.84474550265023</c:v>
                </c:pt>
                <c:pt idx="8">
                  <c:v>179.0419021732734</c:v>
                </c:pt>
                <c:pt idx="9">
                  <c:v>127.78314562434169</c:v>
                </c:pt>
                <c:pt idx="10">
                  <c:v>76.906715692205552</c:v>
                </c:pt>
                <c:pt idx="11">
                  <c:v>72.908499850044819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954-44D6-9197-129E5F7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832799"/>
        <c:axId val="948421279"/>
      </c:scatterChart>
      <c:valAx>
        <c:axId val="876832799"/>
        <c:scaling>
          <c:orientation val="minMax"/>
          <c:min val="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ETc (in/d)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421279"/>
        <c:crosses val="autoZero"/>
        <c:crossBetween val="midCat"/>
      </c:valAx>
      <c:valAx>
        <c:axId val="948421279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GPCD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32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2597658247264552"/>
          <c:y val="7.5808544765237684E-2"/>
          <c:w val="0.14307112179159423"/>
          <c:h val="0.78951051827476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49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'[NOAA_CampMabry_DailyWeatherETPrecip_1948-2020.08.08.xlsx]Sheet2'!$A$2:$A$72</cx:f>
        <cx:lvl ptCount="71" formatCode="0.00">
          <cx:pt idx="0">5.2398935772315935</cx:pt>
          <cx:pt idx="1">4.2013325000661563</cx:pt>
          <cx:pt idx="2">5.1083839174076155</cx:pt>
          <cx:pt idx="3">4.8106606999023409</cx:pt>
          <cx:pt idx="4">5.5451149755064888</cx:pt>
          <cx:pt idx="5">4.6164571507483165</cx:pt>
          <cx:pt idx="6">5.7006451418872439</cx:pt>
          <cx:pt idx="7">6.2409776559216334</cx:pt>
          <cx:pt idx="8">5.6838088386688428</cx:pt>
          <cx:pt idx="9">3.5515670494642584</cx:pt>
          <cx:pt idx="10">3.5653107235976336</cx:pt>
          <cx:pt idx="11">4.4245546037245349</cx:pt>
          <cx:pt idx="12">4.0434807846936032</cx:pt>
          <cx:pt idx="13">4.2837401426005419</cx:pt>
          <cx:pt idx="14">4.784940692081971</cx:pt>
          <cx:pt idx="15">4.9839028824042328</cx:pt>
          <cx:pt idx="16">4.7604943692816679</cx:pt>
          <cx:pt idx="17">3.8906057683622532</cx:pt>
          <cx:pt idx="18">4.7757927366175714</cx:pt>
          <cx:pt idx="19">4.6209093414020952</cx:pt>
          <cx:pt idx="20">4.7534692685371391</cx:pt>
          <cx:pt idx="21">4.363259475060886</cx:pt>
          <cx:pt idx="22">4.2164303518403816</cx:pt>
          <cx:pt idx="23">3.9602764412496083</cx:pt>
          <cx:pt idx="24">4.2340610826478873</cx:pt>
          <cx:pt idx="25">3.6014498521430034</cx:pt>
          <cx:pt idx="26">4.0811134432660117</cx:pt>
          <cx:pt idx="27">4.9907571678543619</cx:pt>
          <cx:pt idx="28">3.4300104098450044</cx:pt>
          <cx:pt idx="29">4.8783590304087765</cx:pt>
          <cx:pt idx="30">4.5357408846910543</cx:pt>
          <cx:pt idx="31">4.612928775119066</cx:pt>
          <cx:pt idx="32">4.2363315102185268</cx:pt>
          <cx:pt idx="33">4.5871050236373652</cx:pt>
          <cx:pt idx="34">4.4727110320400056</cx:pt>
          <cx:pt idx="35">3.6369150944293485</cx:pt>
          <cx:pt idx="36">4.2908120828705627</cx:pt>
          <cx:pt idx="37">3.6858457863183447</cx:pt>
          <cx:pt idx="38">4.9564560022930824</cx:pt>
          <cx:pt idx="39">5.0240508329903051</cx:pt>
          <cx:pt idx="40">5.0661021975239535</cx:pt>
          <cx:pt idx="41">4.8322968118876659</cx:pt>
          <cx:pt idx="42">5.0041184145566895</cx:pt>
          <cx:pt idx="43">4.873694707786842</cx:pt>
          <cx:pt idx="44">4.9692910562920316</cx:pt>
          <cx:pt idx="45">3.9253452562198676</cx:pt>
          <cx:pt idx="46">4.8691697175211273</cx:pt>
          <cx:pt idx="47">3.8613481054565</cx:pt>
          <cx:pt idx="48">3.9306135743007893</cx:pt>
          <cx:pt idx="49">3.395679765171808</cx:pt>
          <cx:pt idx="50">3.4459648656441089</cx:pt>
          <cx:pt idx="51">3.7881980545582965</cx:pt>
          <cx:pt idx="52">3.1566480844433009</cx:pt>
          <cx:pt idx="53">4.1131696059283369</cx:pt>
          <cx:pt idx="54">3.9051092077532688</cx:pt>
          <cx:pt idx="55">4.115346371284156</cx:pt>
          <cx:pt idx="56">4.1609687236359418</cx:pt>
          <cx:pt idx="57">4.0252638834730057</cx:pt>
          <cx:pt idx="58">4.080676471049685</cx:pt>
          <cx:pt idx="59">3.3662031446632832</cx:pt>
          <cx:pt idx="60">4.0170219314307136</cx:pt>
          <cx:pt idx="61">4.333729512804708</cx:pt>
          <cx:pt idx="62">3.657131546215652</cx:pt>
          <cx:pt idx="63">3.7813684027615317</cx:pt>
          <cx:pt idx="64">3.988155222572324</cx:pt>
          <cx:pt idx="65">4.0885135700451976</cx:pt>
          <cx:pt idx="66">3.9242987093481223</cx:pt>
          <cx:pt idx="67">3.8600609014454474</cx:pt>
          <cx:pt idx="68">3.0812213269236719</cx:pt>
        </cx:lvl>
      </cx:numDim>
    </cx:data>
    <cx:data id="1">
      <cx:numDim type="val">
        <cx:f>'[NOAA_CampMabry_DailyWeatherETPrecip_1948-2020.08.08.xlsx]Sheet2'!$B$2:$B$72</cx:f>
        <cx:lvl ptCount="71" formatCode="0.00">
          <cx:pt idx="0">3.6542277476233385</cx:pt>
          <cx:pt idx="1">4.1855887447035913</cx:pt>
          <cx:pt idx="2">4.1898400674531775</cx:pt>
          <cx:pt idx="3">3.2554824275554459</cx:pt>
          <cx:pt idx="4">3.177765755105602</cx:pt>
          <cx:pt idx="5">2.9620273789148399</cx:pt>
          <cx:pt idx="6">4.4278090211712158</cx:pt>
          <cx:pt idx="7">4.4385029025259461</cx:pt>
          <cx:pt idx="8">3.9998886359892207</cx:pt>
          <cx:pt idx="9">2.342051936939193</cx:pt>
          <cx:pt idx="10">2.9927607966856109</cx:pt>
          <cx:pt idx="11">2.8318376528283724</cx:pt>
          <cx:pt idx="12">2.8486098979176639</cx:pt>
          <cx:pt idx="13">2.8404446890927497</cx:pt>
          <cx:pt idx="14">3.3667004762759105</cx:pt>
          <cx:pt idx="15">3.6724594006719702</cx:pt>
          <cx:pt idx="16">3.2261444778250001</cx:pt>
          <cx:pt idx="17">2.746518816141009</cx:pt>
          <cx:pt idx="18">3.8885906816270603</cx:pt>
          <cx:pt idx="19">2.9822172993900242</cx:pt>
          <cx:pt idx="20">3.2964698101474297</cx:pt>
          <cx:pt idx="21">3.3864463222659933</cx:pt>
          <cx:pt idx="22">4.1872696255849311</cx:pt>
          <cx:pt idx="23">3.1871748850843318</cx:pt>
          <cx:pt idx="24">2.8246518371129201</cx:pt>
          <cx:pt idx="25">3.4763825001473005</cx:pt>
          <cx:pt idx="26">2.7132484047656029</cx:pt>
          <cx:pt idx="27">4.0965311701922573</cx:pt>
          <cx:pt idx="28">2.4939686118042532</cx:pt>
          <cx:pt idx="29">3.3929384598531067</cx:pt>
          <cx:pt idx="30">2.525341654958916</cx:pt>
          <cx:pt idx="31">3.527891363530701</cx:pt>
          <cx:pt idx="32">3.0921036839110285</cx:pt>
          <cx:pt idx="33">3.4804276672547645</cx:pt>
          <cx:pt idx="34">2.7319114340948598</cx:pt>
          <cx:pt idx="35">3.6317158255202733</cx:pt>
          <cx:pt idx="36">3.1085839202717009</cx:pt>
          <cx:pt idx="37">2.7365755574699309</cx:pt>
          <cx:pt idx="38">2.7717238484935742</cx:pt>
          <cx:pt idx="39">3.1118994333201857</cx:pt>
          <cx:pt idx="40">4.4127607524864745</cx:pt>
          <cx:pt idx="41">3.4717864389095392</cx:pt>
          <cx:pt idx="42">3.2436300504096556</cx:pt>
          <cx:pt idx="43">3.2669323583675647</cx:pt>
          <cx:pt idx="44">3.1095438587769917</cx:pt>
          <cx:pt idx="45">2.9861854205218554</cx:pt>
          <cx:pt idx="46">3.1719267308264554</cx:pt>
          <cx:pt idx="47">2.9368829915878734</cx:pt>
          <cx:pt idx="48">2.7329670362962184</cx:pt>
          <cx:pt idx="49">2.564962337398442</cx:pt>
          <cx:pt idx="50">2.3426885580707659</cx:pt>
          <cx:pt idx="51">1.8951949844266982</cx:pt>
          <cx:pt idx="52">2.4047036769647954</cx:pt>
          <cx:pt idx="53">2.8162951976935209</cx:pt>
          <cx:pt idx="54">3.0734350856960693</cx:pt>
          <cx:pt idx="55">2.3288041530857764</cx:pt>
          <cx:pt idx="56">3.3889839034079672</cx:pt>
          <cx:pt idx="57">3.2501394083700719</cx:pt>
          <cx:pt idx="58">2.7143428828962732</cx:pt>
          <cx:pt idx="59">2.7204980365083204</cx:pt>
          <cx:pt idx="60">2.2588019196879108</cx:pt>
          <cx:pt idx="61">3.0805506030229317</cx:pt>
          <cx:pt idx="62">3.1265725021100961</cx:pt>
          <cx:pt idx="63">2.8429105020076944</cx:pt>
          <cx:pt idx="64">2.3588324154113072</cx:pt>
          <cx:pt idx="65">2.3714281430348598</cx:pt>
          <cx:pt idx="66">2.2888538467980615</cx:pt>
          <cx:pt idx="67">2.4043755303290109</cx:pt>
          <cx:pt idx="68">2.6588862045272705</cx:pt>
          <cx:pt idx="69">2.3203083889343779</cx:pt>
        </cx:lvl>
      </cx:numDim>
    </cx:data>
    <cx:data id="2">
      <cx:numDim type="val">
        <cx:f>'[NOAA_CampMabry_DailyWeatherETPrecip_1948-2020.08.08.xlsx]Sheet2'!$C$2:$C$72</cx:f>
        <cx:lvl ptCount="71" formatCode="0.00">
          <cx:pt idx="0">3.0398282284898621</cx:pt>
          <cx:pt idx="1">2.346235072277286</cx:pt>
          <cx:pt idx="2">3.2463092258570985</cx:pt>
          <cx:pt idx="3">3.3753359572841379</cx:pt>
          <cx:pt idx="4">2.4663399980305298</cx:pt>
          <cx:pt idx="5">2.6401694362332062</cx:pt>
          <cx:pt idx="6">4.1027375267232378</cx:pt>
          <cx:pt idx="7">3.1747194043531879</cx:pt>
          <cx:pt idx="8">3.4506019563392711</cx:pt>
          <cx:pt idx="9">2.869279113987536</cx:pt>
          <cx:pt idx="10">2.4504895386077736</cx:pt>
          <cx:pt idx="11">2.5549036394847811</cx:pt>
          <cx:pt idx="12">1.9329564186947783</cx:pt>
          <cx:pt idx="13">2.5531225449745434</cx:pt>
          <cx:pt idx="14">2.5962633770537238</cx:pt>
          <cx:pt idx="15">2.4250801876926062</cx:pt>
          <cx:pt idx="16">2.7702194310460113</cx:pt>
          <cx:pt idx="17">2.3323760575778016</cx:pt>
          <cx:pt idx="18">2.9617841257309117</cx:pt>
          <cx:pt idx="19">2.3759171865170226</cx:pt>
          <cx:pt idx="20">2.9622314663443672</cx:pt>
          <cx:pt idx="21">2.6603214003029172</cx:pt>
          <cx:pt idx="22">3.4397501034292564</cx:pt>
          <cx:pt idx="23">2.4163684112999992</cx:pt>
          <cx:pt idx="24">2.6383245156145034</cx:pt>
          <cx:pt idx="25">3.5223018637845569</cx:pt>
          <cx:pt idx="26">2.4880241630364339</cx:pt>
          <cx:pt idx="27">2.8754064575827796</cx:pt>
          <cx:pt idx="28">2.2297288110333979</cx:pt>
          <cx:pt idx="29">3.6114724863013561</cx:pt>
          <cx:pt idx="30">2.6488031177022782</cx:pt>
          <cx:pt idx="31">2.5229084855510773</cx:pt>
          <cx:pt idx="32">2.5401708076571934</cx:pt>
          <cx:pt idx="33">3.1580856099664598</cx:pt>
          <cx:pt idx="34">2.9437634842861105</cx:pt>
          <cx:pt idx="35">2.4148105657258916</cx:pt>
          <cx:pt idx="36">2.3815262186712536</cx:pt>
          <cx:pt idx="37">2.458535260985848</cx:pt>
          <cx:pt idx="38">1.8580091731736788</cx:pt>
          <cx:pt idx="39">2.669120703291346</cx:pt>
          <cx:pt idx="40">2.9059566645860015</cx:pt>
          <cx:pt idx="41">2.6747009702051732</cx:pt>
          <cx:pt idx="42">2.7827871997965801</cx:pt>
          <cx:pt idx="43">2.0763441431102616</cx:pt>
          <cx:pt idx="44">2.3672266147154271</cx:pt>
          <cx:pt idx="45">2.9323284581133722</cx:pt>
          <cx:pt idx="46">2.2344888745421772</cx:pt>
          <cx:pt idx="47">2.5903149485393953</cx:pt>
          <cx:pt idx="48">2.6038375420795647</cx:pt>
          <cx:pt idx="49">2.5175176758915212</cx:pt>
          <cx:pt idx="50">2.1923248420610491</cx:pt>
          <cx:pt idx="51">1.8241609949414757</cx:pt>
          <cx:pt idx="52">1.9572007323625273</cx:pt>
          <cx:pt idx="53">2.0648668687465999</cx:pt>
          <cx:pt idx="54">3.0142596252791787</cx:pt>
          <cx:pt idx="55">2.315009291862085</cx:pt>
          <cx:pt idx="56">2.5041443334941422</cx:pt>
          <cx:pt idx="57">2.4379915849401326</cx:pt>
          <cx:pt idx="58">2.353827439297413</cx:pt>
          <cx:pt idx="59">2.648067654225239</cx:pt>
          <cx:pt idx="60">1.6500871275030564</cx:pt>
          <cx:pt idx="61">2.3706392366946663</cx:pt>
          <cx:pt idx="62">1.8345408383868798</cx:pt>
          <cx:pt idx="63">2.5113521634080329</cx:pt>
          <cx:pt idx="64">1.810526500108552</cx:pt>
          <cx:pt idx="65">1.8401643995313084</cx:pt>
          <cx:pt idx="66">2.0097148921568664</cx:pt>
          <cx:pt idx="67">1.9753603460000893</cx:pt>
          <cx:pt idx="68">1.9027033047282904</cx:pt>
          <cx:pt idx="69">2.1141836946066332</cx:pt>
        </cx:lvl>
      </cx:numDim>
    </cx:data>
    <cx:data id="3">
      <cx:numDim type="val">
        <cx:f>'[NOAA_CampMabry_DailyWeatherETPrecip_1948-2020.08.08.xlsx]Sheet2'!$D$2:$D$72</cx:f>
        <cx:lvl ptCount="71" formatCode="0.00">
          <cx:pt idx="0">1.954835126192078</cx:pt>
          <cx:pt idx="1">2.4262933640981776</cx:pt>
          <cx:pt idx="2">3.6870094546805379</cx:pt>
          <cx:pt idx="3">3.3704545617388759</cx:pt>
          <cx:pt idx="4">4.1701913626192599</cx:pt>
          <cx:pt idx="5">2.6273279215391128</cx:pt>
          <cx:pt idx="6">3.0163789625703017</cx:pt>
          <cx:pt idx="7">3.2037927461374278</cx:pt>
          <cx:pt idx="8">2.5586426373203222</cx:pt>
          <cx:pt idx="9">2.7491475666878831</cx:pt>
          <cx:pt idx="10">2.4034656832829442</cx:pt>
          <cx:pt idx="11">2.3467933555429639</cx:pt>
          <cx:pt idx="12">2.2268565154643944</cx:pt>
          <cx:pt idx="13">2.8993613850552267</cx:pt>
          <cx:pt idx="14">2.7320346056124492</cx:pt>
          <cx:pt idx="15">3.2993056508930207</cx:pt>
          <cx:pt idx="16">2.9941894414044348</cx:pt>
          <cx:pt idx="17">2.143806650266463</cx:pt>
          <cx:pt idx="18">3.1682232256244371</cx:pt>
          <cx:pt idx="19">2.0018143854910342</cx:pt>
          <cx:pt idx="20">3.0052127975027245</cx:pt>
          <cx:pt idx="21">2.0599882275149546</cx:pt>
          <cx:pt idx="22">3.5724608807243299</cx:pt>
          <cx:pt idx="23">2.6585901880697902</cx:pt>
          <cx:pt idx="24">2.6647043608831327</cx:pt>
          <cx:pt idx="25">2.4040363267413385</cx:pt>
          <cx:pt idx="26">2.9574101812722908</cx:pt>
          <cx:pt idx="27">3.5122418967157718</cx:pt>
          <cx:pt idx="28">2.0466410634562702</cx:pt>
          <cx:pt idx="29">2.3532933340894546</cx:pt>
          <cx:pt idx="30">1.8487523434144137</cx:pt>
          <cx:pt idx="31">2.5320096691370821</cx:pt>
          <cx:pt idx="32">2.7020262303109153</cx:pt>
          <cx:pt idx="33">3.2358100058144856</cx:pt>
          <cx:pt idx="34">2.3341018666374462</cx:pt>
          <cx:pt idx="35">2.7228287466257113</cx:pt>
          <cx:pt idx="36">2.3077396648869724</cx:pt>
          <cx:pt idx="37">3.3160886825097555</cx:pt>
          <cx:pt idx="38">2.8856834888909</cx:pt>
          <cx:pt idx="39">2.9243724076289008</cx:pt>
          <cx:pt idx="40">2.7319185220836322</cx:pt>
          <cx:pt idx="41">3.5216734842956572</cx:pt>
          <cx:pt idx="42">2.0304114161471416</cx:pt>
          <cx:pt idx="43">2.2901391152574937</cx:pt>
          <cx:pt idx="44">2.2361471208226464</cx:pt>
          <cx:pt idx="45">2.7349898124739496</cx:pt>
          <cx:pt idx="46">3.001962127829894</cx:pt>
          <cx:pt idx="47">3.3382836967733165</cx:pt>
          <cx:pt idx="48">2.652912735038877</cx:pt>
          <cx:pt idx="49">2.4289714406635166</cx:pt>
          <cx:pt idx="50">2.8957750661327903</cx:pt>
          <cx:pt idx="51">2.7453785830585518</cx:pt>
          <cx:pt idx="52">1.923909366804827</cx:pt>
          <cx:pt idx="53">2.5149083671352055</cx:pt>
          <cx:pt idx="54">2.2851475363814031</cx:pt>
          <cx:pt idx="55">2.3490834727112588</cx:pt>
          <cx:pt idx="56">2.3097745375196199</cx:pt>
          <cx:pt idx="57">1.9665650560244408</cx:pt>
          <cx:pt idx="58">2.3837142739660928</cx:pt>
          <cx:pt idx="59">2.5845773987676823</cx:pt>
          <cx:pt idx="60">1.931191017397766</cx:pt>
          <cx:pt idx="61">2.0549209720234316</cx:pt>
          <cx:pt idx="62">2.5721729234533846</cx:pt>
          <cx:pt idx="63">2.3839255757812188</cx:pt>
          <cx:pt idx="64">2.7103056983334652</cx:pt>
          <cx:pt idx="65">2.0681775556902675</cx:pt>
          <cx:pt idx="66">2.2768205636557237</cx:pt>
          <cx:pt idx="67">2.7696027030128887</cx:pt>
          <cx:pt idx="68">2.3413225906286659</cx:pt>
          <cx:pt idx="69">2.1755344228333695</cx:pt>
        </cx:lvl>
      </cx:numDim>
    </cx:data>
    <cx:data id="4">
      <cx:numDim type="val">
        <cx:f>'[NOAA_CampMabry_DailyWeatherETPrecip_1948-2020.08.08.xlsx]Sheet2'!$E$2:$E$72</cx:f>
        <cx:lvl ptCount="71" formatCode="0.00">
          <cx:pt idx="0">2.4823459615320331</cx:pt>
          <cx:pt idx="1">2.6824445958659378</cx:pt>
          <cx:pt idx="2">3.2635347240037387</cx:pt>
          <cx:pt idx="3">4.1427788051205772</cx:pt>
          <cx:pt idx="4">3.2030083423360201</cx:pt>
          <cx:pt idx="5">4.8229335571024992</cx:pt>
          <cx:pt idx="6">3.139915317272703</cx:pt>
          <cx:pt idx="7">3.7661337537305664</cx:pt>
          <cx:pt idx="8">2.9409560826094538</cx:pt>
          <cx:pt idx="9">2.501348662597632</cx:pt>
          <cx:pt idx="10">2.6106209188417098</cx:pt>
          <cx:pt idx="11">2.9702947408423079</cx:pt>
          <cx:pt idx="12">3.3035247476850724</cx:pt>
          <cx:pt idx="13">4.0140500191406678</cx:pt>
          <cx:pt idx="14">3.7480051888812556</cx:pt>
          <cx:pt idx="15">3.0794717380234191</cx:pt>
          <cx:pt idx="16">2.4745851510077301</cx:pt>
          <cx:pt idx="17">2.6030262170817808</cx:pt>
          <cx:pt idx="18">3.5445928302579981</cx:pt>
          <cx:pt idx="19">2.6974601079944396</cx:pt>
          <cx:pt idx="20">2.8327872596426307</cx:pt>
          <cx:pt idx="21">3.0351705853719979</cx:pt>
          <cx:pt idx="22">3.9455350962010058</cx:pt>
          <cx:pt idx="23">3.6743609524013601</cx:pt>
          <cx:pt idx="24">2.6836135337915183</cx:pt>
          <cx:pt idx="25">4.0836151586828668</cx:pt>
          <cx:pt idx="26">3.2156156812691741</cx:pt>
          <cx:pt idx="27">4.3994516499919776</cx:pt>
          <cx:pt idx="28">3.4810480882176451</cx:pt>
          <cx:pt idx="29">2.3866236261024629</cx:pt>
          <cx:pt idx="30">2.5247727541898501</cx:pt>
          <cx:pt idx="31">3.4646847027085901</cx:pt>
          <cx:pt idx="32">2.8860865025579288</cx:pt>
          <cx:pt idx="33">2.971268693780726</cx:pt>
          <cx:pt idx="34">2.7103420626894579</cx:pt>
          <cx:pt idx="35">4.3526357586572155</cx:pt>
          <cx:pt idx="36">2.5153303624535459</cx:pt>
          <cx:pt idx="37">3.687194362945728</cx:pt>
          <cx:pt idx="38">2.8201379606507335</cx:pt>
          <cx:pt idx="39">3.3737040672603325</cx:pt>
          <cx:pt idx="40">2.4163625784878722</cx:pt>
          <cx:pt idx="41">3.3499985439263882</cx:pt>
          <cx:pt idx="42">3.2056856296799396</cx:pt>
          <cx:pt idx="43">3.1949065373699757</cx:pt>
          <cx:pt idx="44">2.8380389576726315</cx:pt>
          <cx:pt idx="45">3.2064185111564028</cx:pt>
          <cx:pt idx="46">3.1206961184247834</cx:pt>
          <cx:pt idx="47">4.0846387129537547</cx:pt>
          <cx:pt idx="48">2.4544056026619598</cx:pt>
          <cx:pt idx="49">2.8414434206832064</cx:pt>
          <cx:pt idx="50">3.5412815206404402</cx:pt>
          <cx:pt idx="51">3.3337941369060089</cx:pt>
          <cx:pt idx="52">2.4686462560984634</cx:pt>
          <cx:pt idx="53">3.1257744770831968</cx:pt>
          <cx:pt idx="54">2.2095157175545643</cx:pt>
          <cx:pt idx="55">2.5608680958945955</cx:pt>
          <cx:pt idx="56">2.9796886315912645</cx:pt>
          <cx:pt idx="57">2.9386802823221028</cx:pt>
          <cx:pt idx="58">3.5657072906302982</cx:pt>
          <cx:pt idx="59">3.6766708519576077</cx:pt>
          <cx:pt idx="60">2.0665954223847169</cx:pt>
          <cx:pt idx="61">3.0270659363987438</cx:pt>
          <cx:pt idx="62">2.7276167392905166</cx:pt>
          <cx:pt idx="63">3.4278289817312251</cx:pt>
          <cx:pt idx="64">2.905250119155399</cx:pt>
          <cx:pt idx="65">2.3409570559028312</cx:pt>
          <cx:pt idx="66">3.3706337159403197</cx:pt>
          <cx:pt idx="67">3.2252336861931674</cx:pt>
          <cx:pt idx="68">2.27345941187192</cx:pt>
          <cx:pt idx="69">2.3920548822491559</cx:pt>
        </cx:lvl>
      </cx:numDim>
    </cx:data>
    <cx:data id="5">
      <cx:numDim type="val">
        <cx:f>'[NOAA_CampMabry_DailyWeatherETPrecip_1948-2020.08.08.xlsx]Sheet2'!$F$2:$F$72</cx:f>
        <cx:lvl ptCount="71" formatCode="0.00">
          <cx:pt idx="0">4.3541628993212704</cx:pt>
          <cx:pt idx="1">5.2574645296587788</cx:pt>
          <cx:pt idx="2">5.4713008469047395</cx:pt>
          <cx:pt idx="3">4.9206445237978551</cx:pt>
          <cx:pt idx="4">4.8179773237538956</cx:pt>
          <cx:pt idx="5">5.2935362422538548</cx:pt>
          <cx:pt idx="6">5.4811116364988424</cx:pt>
          <cx:pt idx="7">5.783885634104327</cx:pt>
          <cx:pt idx="8">4.3030781517770018</cx:pt>
          <cx:pt idx="9">3.7848320119021976</cx:pt>
          <cx:pt idx="10">5.5366410687720364</cx:pt>
          <cx:pt idx="11">3.8859864793443792</cx:pt>
          <cx:pt idx="12">4.9716928235998434</cx:pt>
          <cx:pt idx="13">5.0775912435944077</cx:pt>
          <cx:pt idx="14">5.7719432026942679</cx:pt>
          <cx:pt idx="15">4.9222776764673437</cx:pt>
          <cx:pt idx="16">3.7527894518584226</cx:pt>
          <cx:pt idx="17">4.5976957038325796</cx:pt>
          <cx:pt idx="18">5.8554753690083823</cx:pt>
          <cx:pt idx="19">3.9567259776042003</cx:pt>
          <cx:pt idx="20">4.2092085718822263</cx:pt>
          <cx:pt idx="21">3.7474272505825188</cx:pt>
          <cx:pt idx="22">6.450370924135016</cx:pt>
          <cx:pt idx="23">5.6307042640134446</cx:pt>
          <cx:pt idx="24">4.9948381545039169</cx:pt>
          <cx:pt idx="25">5.0899317068349372</cx:pt>
          <cx:pt idx="26">4.6489822018325109</cx:pt>
          <cx:pt idx="27">4.9325156628869005</cx:pt>
          <cx:pt idx="28">5.1052217542613239</cx:pt>
          <cx:pt idx="29">4.9346691490687977</cx:pt>
          <cx:pt idx="30">4.5426409370559053</cx:pt>
          <cx:pt idx="31">5.5033734153659308</cx:pt>
          <cx:pt idx="32">4.204277235454434</cx:pt>
          <cx:pt idx="33">4.1985365216847299</cx:pt>
          <cx:pt idx="34">4.1983584313090603</cx:pt>
          <cx:pt idx="35">5.5154826242295272</cx:pt>
          <cx:pt idx="36">4.174331249684478</cx:pt>
          <cx:pt idx="37">5.4384394661003839</cx:pt>
          <cx:pt idx="38">4.4406083130661864</cx:pt>
          <cx:pt idx="39">5.066813268981436</cx:pt>
          <cx:pt idx="40">4.8270733941461073</cx:pt>
          <cx:pt idx="41">3.7044441835958017</cx:pt>
          <cx:pt idx="42">5.5683646582379271</cx:pt>
          <cx:pt idx="43">4.4647507422423338</cx:pt>
          <cx:pt idx="44">4.6016834157040138</cx:pt>
          <cx:pt idx="45">4.4522022655009339</cx:pt>
          <cx:pt idx="46">4.091944437800719</cx:pt>
          <cx:pt idx="47">4.878982674039583</cx:pt>
          <cx:pt idx="48">3.9554021944024629</cx:pt>
          <cx:pt idx="49">4.4708859499764637</cx:pt>
          <cx:pt idx="50">4.0578518734773779</cx:pt>
          <cx:pt idx="51">4.5079727123298738</cx:pt>
          <cx:pt idx="52">3.1332788297035825</cx:pt>
          <cx:pt idx="53">4.1790279967921657</cx:pt>
          <cx:pt idx="54">3.7979970533707657</cx:pt>
          <cx:pt idx="55">4.1507399412773234</cx:pt>
          <cx:pt idx="56">4.1964894188487349</cx:pt>
          <cx:pt idx="57">4.6726087756119687</cx:pt>
          <cx:pt idx="58">3.9814971949444935</cx:pt>
          <cx:pt idx="59">4.5791069599070591</cx:pt>
          <cx:pt idx="60">4.551009295179627</cx:pt>
          <cx:pt idx="61">4.0715505180853633</cx:pt>
          <cx:pt idx="62">4.8637654384835143</cx:pt>
          <cx:pt idx="63">4.0348620241082607</cx:pt>
          <cx:pt idx="64">4.9268061717995844</cx:pt>
          <cx:pt idx="65">4.1621929500890511</cx:pt>
          <cx:pt idx="66">3.4878858660508549</cx:pt>
          <cx:pt idx="67">4.2328486763842736</cx:pt>
          <cx:pt idx="68">4.4046322730707654</cx:pt>
          <cx:pt idx="69">4.6105810070817146</cx:pt>
          <cx:pt idx="70">4.0329387475487968</cx:pt>
        </cx:lvl>
      </cx:numDim>
    </cx:data>
    <cx:data id="6">
      <cx:numDim type="val">
        <cx:f>'[NOAA_CampMabry_DailyWeatherETPrecip_1948-2020.08.08.xlsx]Sheet2'!$G$2:$G$72</cx:f>
        <cx:lvl ptCount="71" formatCode="0.00">
          <cx:pt idx="0">4.4914229307128402</cx:pt>
          <cx:pt idx="1">4.7393711106993068</cx:pt>
          <cx:pt idx="2">6.2769909144432701</cx:pt>
          <cx:pt idx="3">5.3395597893381339</cx:pt>
          <cx:pt idx="4">5.7092524057681864</cx:pt>
          <cx:pt idx="5">5.8894246709358553</cx:pt>
          <cx:pt idx="6">7.0008096331738372</cx:pt>
          <cx:pt idx="7">6.7957474488047218</cx:pt>
          <cx:pt idx="8">4.4649355393641326</cx:pt>
          <cx:pt idx="9">5.0446603644421311</cx:pt>
          <cx:pt idx="10">4.9555735493993076</cx:pt>
          <cx:pt idx="11">5.8757583468889756</cx:pt>
          <cx:pt idx="12">6.6036910958996433</cx:pt>
          <cx:pt idx="13">5.3853067528552341</cx:pt>
          <cx:pt idx="14">6.0245926060820887</cx:pt>
          <cx:pt idx="15">5.5483152482160421</cx:pt>
          <cx:pt idx="16">4.8332072002610449</cx:pt>
          <cx:pt idx="17">5.3322771010623811</cx:pt>
          <cx:pt idx="18">6.1792203772615464</cx:pt>
          <cx:pt idx="19">4.717367465984605</cx:pt>
          <cx:pt idx="20">5.3183113279722489</cx:pt>
          <cx:pt idx="21">4.9979915054340012</cx:pt>
          <cx:pt idx="22">5.9762314899573319</cx:pt>
          <cx:pt idx="23">6.3886675544291425</cx:pt>
          <cx:pt idx="24">4.094946007597235</cx:pt>
          <cx:pt idx="25">5.7983659771279239</cx:pt>
          <cx:pt idx="26">5.3794679848745783</cx:pt>
          <cx:pt idx="27">4.47095082237231</cx:pt>
          <cx:pt idx="28">5.2040296785914153</cx:pt>
          <cx:pt idx="29">5.4998217879989273</cx:pt>
          <cx:pt idx="30">4.6883155485397863</cx:pt>
          <cx:pt idx="31">6.2455226928994465</cx:pt>
          <cx:pt idx="32">5.1125043163058876</cx:pt>
          <cx:pt idx="33">5.1400173804118507</cx:pt>
          <cx:pt idx="34">5.8963868203742482</cx:pt>
          <cx:pt idx="35">7.8465228494916524</cx:pt>
          <cx:pt idx="36">5.2169958995980901</cx:pt>
          <cx:pt idx="37">5.5851943341199908</cx:pt>
          <cx:pt idx="38">6.2901410770462958</cx:pt>
          <cx:pt idx="39">6.2421429083899662</cx:pt>
          <cx:pt idx="40">5.6212780558502136</cx:pt>
          <cx:pt idx="41">5.065748055290217</cx:pt>
          <cx:pt idx="42">5.0520912310946686</cx:pt>
          <cx:pt idx="43">4.9407719252823386</cx:pt>
          <cx:pt idx="44">5.3793120249016679</cx:pt>
          <cx:pt idx="45">5.5628451814541542</cx:pt>
          <cx:pt idx="46">5.077169427565658</cx:pt>
          <cx:pt idx="47">6.6487208762055481</cx:pt>
          <cx:pt idx="48">4.3292748751496353</cx:pt>
          <cx:pt idx="49">5.4469288643125511</cx:pt>
          <cx:pt idx="50">5.3817131371420954</cx:pt>
          <cx:pt idx="51">5.2268107635719998</cx:pt>
          <cx:pt idx="52">4.4944798760624076</cx:pt>
          <cx:pt idx="53">5.1241868017128684</cx:pt>
          <cx:pt idx="54">5.5388991947802273</cx:pt>
          <cx:pt idx="55">4.5674461002555802</cx:pt>
          <cx:pt idx="56">5.4472369696004694</cx:pt>
          <cx:pt idx="57">6.0614997970913107</cx:pt>
          <cx:pt idx="58">4.3574352227513007</cx:pt>
          <cx:pt idx="59">5.4245702962858529</cx:pt>
          <cx:pt idx="60">5.3003291508660615</cx:pt>
          <cx:pt idx="61">4.7136086063202063</cx:pt>
          <cx:pt idx="62">6.5341655770003451</cx:pt>
          <cx:pt idx="63">5.5896953629333641</cx:pt>
          <cx:pt idx="64">4.9800165687902185</cx:pt>
          <cx:pt idx="65">5.303071778557424</cx:pt>
          <cx:pt idx="66">4.6711296683423251</cx:pt>
          <cx:pt idx="67">4.6680897788690574</cx:pt>
          <cx:pt idx="68">5.1951460447646669</cx:pt>
          <cx:pt idx="69">5.2469624544338345</cx:pt>
          <cx:pt idx="70">5.1113289814911411</cx:pt>
        </cx:lvl>
      </cx:numDim>
    </cx:data>
    <cx:data id="7">
      <cx:numDim type="val">
        <cx:f>'[NOAA_CampMabry_DailyWeatherETPrecip_1948-2020.08.08.xlsx]Sheet2'!$H$2:$H$72</cx:f>
        <cx:lvl ptCount="71" formatCode="0.00">
          <cx:pt idx="0">6.3128906779047815</cx:pt>
          <cx:pt idx="1">6.0619166570396184</cx:pt>
          <cx:pt idx="2">6.6028153979912236</cx:pt>
          <cx:pt idx="3">6.6286432832104234</cx:pt>
          <cx:pt idx="4">6.7486974294470494</cx:pt>
          <cx:pt idx="5">6.6265052142760821</cx:pt>
          <cx:pt idx="6">7.6233710330545632</cx:pt>
          <cx:pt idx="7">8.1360464271210997</cx:pt>
          <cx:pt idx="8">5.33768355275493</cx:pt>
          <cx:pt idx="9">6.5297612630182416</cx:pt>
          <cx:pt idx="10">6.3139343294067238</cx:pt>
          <cx:pt idx="11">6.5415540212858332</cx:pt>
          <cx:pt idx="12">7.5102623750243565</cx:pt>
          <cx:pt idx="13">7.206934831320928</cx:pt>
          <cx:pt idx="14">6.9043875423173704</cx:pt>
          <cx:pt idx="15">6.2363765038217389</cx:pt>
          <cx:pt idx="16">4.7379236972559955</cx:pt>
          <cx:pt idx="17">5.3472499859942806</cx:pt>
          <cx:pt idx="18">6.7483538288115996</cx:pt>
          <cx:pt idx="19">5.6165103898313715</cx:pt>
          <cx:pt idx="20">5.7525328422908055</cx:pt>
          <cx:pt idx="21">5.90552356227243</cx:pt>
          <cx:pt idx="22">6.8717145897216749</cx:pt>
          <cx:pt idx="23">5.4466786314279902</cx:pt>
          <cx:pt idx="24">6.7416007112746454</cx:pt>
          <cx:pt idx="25">6.1298472764188316</cx:pt>
          <cx:pt idx="26">5.2085474688709894</cx:pt>
          <cx:pt idx="27">5.4797885364848549</cx:pt>
          <cx:pt idx="28">5.3181919533554218</cx:pt>
          <cx:pt idx="29">6.3792578375394546</cx:pt>
          <cx:pt idx="30">5.6766709844560612</cx:pt>
          <cx:pt idx="31">5.5335289187320127</cx:pt>
          <cx:pt idx="32">6.1795158459903048</cx:pt>
          <cx:pt idx="33">5.8847887281029809</cx:pt>
          <cx:pt idx="34">6.0430563452657999</cx:pt>
          <cx:pt idx="35">7.983122353982429</cx:pt>
          <cx:pt idx="36">6.3380511322358242</cx:pt>
          <cx:pt idx="37">5.3762090974496131</cx:pt>
          <cx:pt idx="38">5.5697366257036052</cx:pt>
          <cx:pt idx="39">6.5707243294488222</cx:pt>
          <cx:pt idx="40">6.3493366457084086</cx:pt>
          <cx:pt idx="41">6.6792268399434311</cx:pt>
          <cx:pt idx="42">5.674435130291072</cx:pt>
          <cx:pt idx="43">5.4021319274378081</cx:pt>
          <cx:pt idx="44">6.0640130132029553</cx:pt>
          <cx:pt idx="45">5.6066451451411385</cx:pt>
          <cx:pt idx="46">5.7246013669619344</cx:pt>
          <cx:pt idx="47">7.1723207705123597</cx:pt>
          <cx:pt idx="48">5.1515023357978311</cx:pt>
          <cx:pt idx="49">7.0468327169442748</cx:pt>
          <cx:pt idx="50">6.0975888388597816</cx:pt>
          <cx:pt idx="51">6.0617727465127249</cx:pt>
          <cx:pt idx="52">6.9680763726561432</cx:pt>
          <cx:pt idx="53">6.4415977827502306</cx:pt>
          <cx:pt idx="54">5.7377814355286318</cx:pt>
          <cx:pt idx="55">5.7837447536137478</cx:pt>
          <cx:pt idx="56">6.5944769350115324</cx:pt>
          <cx:pt idx="57">5.1351678214355871</cx:pt>
          <cx:pt idx="58">6.7724415012180046</cx:pt>
          <cx:pt idx="59">6.1103171749835781</cx:pt>
          <cx:pt idx="60">5.9899881579105783</cx:pt>
          <cx:pt idx="61">7.1232334175562526</cx:pt>
          <cx:pt idx="62">6.0571215160674523</cx:pt>
          <cx:pt idx="63">6.3431140209663122</cx:pt>
          <cx:pt idx="64">6.1432299143115872</cx:pt>
          <cx:pt idx="65">4.8297010369708664</cx:pt>
          <cx:pt idx="66">5.0821094842793899</cx:pt>
          <cx:pt idx="67">6.3503216615979845</cx:pt>
          <cx:pt idx="68">6.4570850042523054</cx:pt>
          <cx:pt idx="69">5.4523826403535152</cx:pt>
        </cx:lvl>
      </cx:numDim>
    </cx:data>
    <cx:data id="8">
      <cx:numDim type="val">
        <cx:f>'[NOAA_CampMabry_DailyWeatherETPrecip_1948-2020.08.08.xlsx]Sheet2'!$I$2:$I$72</cx:f>
        <cx:lvl ptCount="71" formatCode="0.00">
          <cx:pt idx="0">6.707529379233379</cx:pt>
          <cx:pt idx="1">6.3452311149684961</cx:pt>
          <cx:pt idx="2">6.901317045444066</cx:pt>
          <cx:pt idx="3">6.9816653275069616</cx:pt>
          <cx:pt idx="4">8.4838132365844316</cx:pt>
          <cx:pt idx="5">8.4277868027794351</cx:pt>
          <cx:pt idx="6">7.4244270138505453</cx:pt>
          <cx:pt idx="7">9.0063006119297562</cx:pt>
          <cx:pt idx="8">6.3935424785116162</cx:pt>
          <cx:pt idx="9">7.3741886715413552</cx:pt>
          <cx:pt idx="10">7.1531304699773059</cx:pt>
          <cx:pt idx="11">7.9789342713270575</cx:pt>
          <cx:pt idx="12">6.7924654006231329</cx:pt>
          <cx:pt idx="13">6.2504799949816805</cx:pt>
          <cx:pt idx="14">7.6937832222754983</cx:pt>
          <cx:pt idx="15">7.071386518807226</cx:pt>
          <cx:pt idx="16">6.1786337541524778</cx:pt>
          <cx:pt idx="17">6.5000785218246513</cx:pt>
          <cx:pt idx="18">7.6505339103181678</cx:pt>
          <cx:pt idx="19">5.6401380674736918</cx:pt>
          <cx:pt idx="20">7.264060931325047</cx:pt>
          <cx:pt idx="21">6.7628996650103534</cx:pt>
          <cx:pt idx="22">7.5187061427985205</cx:pt>
          <cx:pt idx="23">6.5847149470023982</cx:pt>
          <cx:pt idx="24">5.9743243454913388</cx:pt>
          <cx:pt idx="25">7.2491340835159077</cx:pt>
          <cx:pt idx="26">5.8621995819936625</cx:pt>
          <cx:pt idx="27">6.4876305070902376</cx:pt>
          <cx:pt idx="28">6.9332713810469313</cx:pt>
          <cx:pt idx="29">6.9112765567041539</cx:pt>
          <cx:pt idx="30">6.4292187356308936</cx:pt>
          <cx:pt idx="31">7.5115828662287134</cx:pt>
          <cx:pt idx="32">5.8404340079979802</cx:pt>
          <cx:pt idx="33">6.8251118480517654</cx:pt>
          <cx:pt idx="34">6.0447488773384546</cx:pt>
          <cx:pt idx="35">7.496597969621793</cx:pt>
          <cx:pt idx="36">6.4482611075094614</cx:pt>
          <cx:pt idx="37">5.968955570343442</cx:pt>
          <cx:pt idx="38">5.6877326129807351</cx:pt>
          <cx:pt idx="39">6.7267647936152635</cx:pt>
          <cx:pt idx="40">6.7595503221313056</cx:pt>
          <cx:pt idx="41">8.0394038944523576</cx:pt>
          <cx:pt idx="42">6.380233963248199</cx:pt>
          <cx:pt idx="43">6.4567996979520066</cx:pt>
          <cx:pt idx="44">5.9725907035257402</cx:pt>
          <cx:pt idx="45">7.2549306930667647</cx:pt>
          <cx:pt idx="46">6.2002939920975395</cx:pt>
          <cx:pt idx="47">6.5994003269361743</cx:pt>
          <cx:pt idx="48">5.3652072431925282</cx:pt>
          <cx:pt idx="49">7.9776682798552656</cx:pt>
          <cx:pt idx="50">6.101694654444584</cx:pt>
          <cx:pt idx="51">6.7947067531128846</cx:pt>
          <cx:pt idx="52">6.4344338637234157</cx:pt>
          <cx:pt idx="53">5.4546111914745934</cx:pt>
          <cx:pt idx="54">6.6854119430315597</cx:pt>
          <cx:pt idx="55">6.7022061038601093</cx:pt>
          <cx:pt idx="56">5.5066739735455572</cx:pt>
          <cx:pt idx="57">8.1686271551335441</cx:pt>
          <cx:pt idx="58">7.7962390488417821</cx:pt>
          <cx:pt idx="59">6.0118132803330067</cx:pt>
          <cx:pt idx="60">8.1679812330677244</cx:pt>
          <cx:pt idx="61">7.0931457760025802</cx:pt>
          <cx:pt idx="62">7.1628558611450304</cx:pt>
          <cx:pt idx="63">5.3808261992439865</cx:pt>
          <cx:pt idx="64">5.470531971400785</cx:pt>
          <cx:pt idx="65">5.9928283020188111</cx:pt>
          <cx:pt idx="66">6.6943411516412992</cx:pt>
          <cx:pt idx="67">7.1959773025473446</cx:pt>
          <cx:pt idx="68">6.0529551195714495</cx:pt>
        </cx:lvl>
      </cx:numDim>
    </cx:data>
    <cx:data id="9">
      <cx:numDim type="val">
        <cx:f>'[NOAA_CampMabry_DailyWeatherETPrecip_1948-2020.08.08.xlsx]Sheet2'!$J$2:$J$72</cx:f>
        <cx:lvl ptCount="71" formatCode="0.00">
          <cx:pt idx="0">7.2174602307628763</cx:pt>
          <cx:pt idx="1">7.6387025978294636</cx:pt>
          <cx:pt idx="2">8.3086110787466776</cx:pt>
          <cx:pt idx="3">7.5750811373986622</cx:pt>
          <cx:pt idx="4">8.2127061985103236</cx:pt>
          <cx:pt idx="5">8.9313471798781361</cx:pt>
          <cx:pt idx="6">8.046748494394242</cx:pt>
          <cx:pt idx="7">10.009223198081582</cx:pt>
          <cx:pt idx="8">8.2847947864397842</cx:pt>
          <cx:pt idx="9">8.1320334300018011</cx:pt>
          <cx:pt idx="10">7.4040312795517185</cx:pt>
          <cx:pt idx="11">7.5406190162590701</cx:pt>
          <cx:pt idx="12">6.4983205267698452</cx:pt>
          <cx:pt idx="13">8.4024440601116908</cx:pt>
          <cx:pt idx="14">8.8545246741012491</cx:pt>
          <cx:pt idx="15">7.9739556112229488</cx:pt>
          <cx:pt idx="16">7.6441574857235208</cx:pt>
          <cx:pt idx="17">7.3535364229791025</cx:pt>
          <cx:pt idx="18">8.4074216660936614</cx:pt>
          <cx:pt idx="19">6.8688140966614633</cx:pt>
          <cx:pt idx="20">8.1961973564082129</cx:pt>
          <cx:pt idx="21">7.4802560190554042</cx:pt>
          <cx:pt idx="22">8.412012367909556</cx:pt>
          <cx:pt idx="23">6.737985661785677</cx:pt>
          <cx:pt idx="24">6.6078127381305292</cx:pt>
          <cx:pt idx="25">8.0140001489459003</cx:pt>
          <cx:pt idx="26">6.4394455384758054</cx:pt>
          <cx:pt idx="27">5.7369113532964011</cx:pt>
          <cx:pt idx="28">7.9205138267379747</cx:pt>
          <cx:pt idx="29">8.1899788405163427</cx:pt>
          <cx:pt idx="30">6.5565271940518564</cx:pt>
          <cx:pt idx="31">8.5425421086074884</cx:pt>
          <cx:pt idx="32">6.7540607730966684</cx:pt>
          <cx:pt idx="33">8.2087631621942716</cx:pt>
          <cx:pt idx="34">6.7676534395252741</cx:pt>
          <cx:pt idx="35">8.4540414285385381</cx:pt>
          <cx:pt idx="36">7.0376058309123506</cx:pt>
          <cx:pt idx="37">8.2626825327478475</cx:pt>
          <cx:pt idx="38">6.4525742654194733</cx:pt>
          <cx:pt idx="39">7.2859610213915085</cx:pt>
          <cx:pt idx="40">8.2915955263374439</cx:pt>
          <cx:pt idx="41">7.1845725189982259</cx:pt>
          <cx:pt idx="42">7.026375474279825</cx:pt>
          <cx:pt idx="43">7.1215766387320203</cx:pt>
          <cx:pt idx="44">7.819901904940922</cx:pt>
          <cx:pt idx="45">9.0930446168710173</cx:pt>
          <cx:pt idx="46">7.0675395067101778</cx:pt>
          <cx:pt idx="47">8.1581305349112334</cx:pt>
          <cx:pt idx="48">6.6641856344034958</cx:pt>
          <cx:pt idx="49">8.1996861889569779</cx:pt>
          <cx:pt idx="50">7.9731146362247838</cx:pt>
          <cx:pt idx="51">7.950017815954121</cx:pt>
          <cx:pt idx="52">5.7739819399403345</cx:pt>
          <cx:pt idx="53">6.7418796734603932</cx:pt>
          <cx:pt idx="54">6.23923813008604</cx:pt>
          <cx:pt idx="55">6.6685138279849987</cx:pt>
          <cx:pt idx="56">7.3338316594648782</cx:pt>
          <cx:pt idx="57">4.9776329047109051</cx:pt>
          <cx:pt idx="58">7.5276376898618818</cx:pt>
          <cx:pt idx="59">8.037580603327104</cx:pt>
          <cx:pt idx="60">5.7722094219509161</cx:pt>
          <cx:pt idx="61">8.1192601293792066</cx:pt>
          <cx:pt idx="62">6.8307201056066624</cx:pt>
          <cx:pt idx="63">7.3267255152923738</cx:pt>
          <cx:pt idx="64">6.6814682427750904</cx:pt>
          <cx:pt idx="65">6.9328039944494817</cx:pt>
          <cx:pt idx="66">7.4741071675342052</cx:pt>
          <cx:pt idx="67">7.7849651616015958</cx:pt>
          <cx:pt idx="68">7.3540356702725287</cx:pt>
          <cx:pt idx="69">7.1114694983070166</cx:pt>
        </cx:lvl>
      </cx:numDim>
    </cx:data>
    <cx:data id="10">
      <cx:numDim type="val">
        <cx:f>'[NOAA_CampMabry_DailyWeatherETPrecip_1948-2020.08.08.xlsx]Sheet2'!$K$2:$K$72</cx:f>
        <cx:lvl ptCount="71" formatCode="0.00">
          <cx:pt idx="0">6.9535380943064649</cx:pt>
          <cx:pt idx="1">8.6554129139589104</cx:pt>
          <cx:pt idx="2">8.7599664197105493</cx:pt>
          <cx:pt idx="3">7.69989176158772</cx:pt>
          <cx:pt idx="4">8.8841107295082757</cx:pt>
          <cx:pt idx="5">7.4016873570234649</cx:pt>
          <cx:pt idx="6">8.9357665861112849</cx:pt>
          <cx:pt idx="7">8.0319884088553621</cx:pt>
          <cx:pt idx="8">7.9698173501131606</cx:pt>
          <cx:pt idx="9">6.7285774390388156</cx:pt>
          <cx:pt idx="10">6.360228281418312</cx:pt>
          <cx:pt idx="11">6.6228571785309915</cx:pt>
          <cx:pt idx="12">8.3899561478905031</cx:pt>
          <cx:pt idx="13">8.1394019865571341</cx:pt>
          <cx:pt idx="14">7.7109238329162491</cx:pt>
          <cx:pt idx="15">7.2740130985810794</cx:pt>
          <cx:pt idx="16">6.1273856421033992</cx:pt>
          <cx:pt idx="17">7.3456549568156948</cx:pt>
          <cx:pt idx="18">7.3474079469526616</cx:pt>
          <cx:pt idx="19">7.0454033814374508</cx:pt>
          <cx:pt idx="20">7.8053918260237287</cx:pt>
          <cx:pt idx="21">5.5978568127138786</cx:pt>
          <cx:pt idx="22">6.3033186026982744</cx:pt>
          <cx:pt idx="23">6.7405954966548851</cx:pt>
          <cx:pt idx="24">5.8533120221942099</cx:pt>
          <cx:pt idx="25">6.2508472687289141</cx:pt>
          <cx:pt idx="26">6.9311160061056949</cx:pt>
          <cx:pt idx="27">7.8849142725095804</cx:pt>
          <cx:pt idx="28">7.1423947889000816</cx:pt>
          <cx:pt idx="29">6.3176907307549932</cx:pt>
          <cx:pt idx="30">7.4826374354362084</cx:pt>
          <cx:pt idx="31">7.0873375958906388</cx:pt>
          <cx:pt idx="32">8.0051292569770105</cx:pt>
          <cx:pt idx="33">6.7240714532540089</cx:pt>
          <cx:pt idx="34">7.9245631812336939</cx:pt>
          <cx:pt idx="35">8.0825276612572861</cx:pt>
          <cx:pt idx="36">7.1299115199917145</cx:pt>
          <cx:pt idx="37">7.133796569295451</cx:pt>
          <cx:pt idx="38">7.4193010930186336</cx:pt>
          <cx:pt idx="39">7.514771975096985</cx:pt>
          <cx:pt idx="40">7.8380177481138675</cx:pt>
          <cx:pt idx="41">7.1495109091434674</cx:pt>
          <cx:pt idx="42">6.87618056243267</cx:pt>
          <cx:pt idx="43">8.2698467202251962</cx:pt>
          <cx:pt idx="44">6.6919752248046986</cx:pt>
          <cx:pt idx="45">5.9953182347607346</cx:pt>
          <cx:pt idx="46">6.6041081975971609</cx:pt>
          <cx:pt idx="47">6.1236418492720466</cx:pt>
          <cx:pt idx="48">6.2908364708463935</cx:pt>
          <cx:pt idx="49">7.408778626383314</cx:pt>
          <cx:pt idx="50">7.0395591504243482</cx:pt>
          <cx:pt idx="51">6.325257984514149</cx:pt>
          <cx:pt idx="52">6.7976896340130288</cx:pt>
          <cx:pt idx="53">6.3298947974241786</cx:pt>
          <cx:pt idx="54">6.5002804999008079</cx:pt>
          <cx:pt idx="55">7.6397988868398681</cx:pt>
          <cx:pt idx="56">5.579367575359667</cx:pt>
          <cx:pt idx="57">6.2606173584605074</cx:pt>
          <cx:pt idx="58">7.5140857934009713</cx:pt>
          <cx:pt idx="59">6.8349729272741291</cx:pt>
          <cx:pt idx="60">7.9405855239519862</cx:pt>
          <cx:pt idx="61">6.9578805951655962</cx:pt>
          <cx:pt idx="62">7.2312223994735927</cx:pt>
          <cx:pt idx="63">7.1460481690231532</cx:pt>
          <cx:pt idx="64">5.6608983287553398</cx:pt>
          <cx:pt idx="65">6.2828611938704695</cx:pt>
          <cx:pt idx="66">7.5051387009270103</cx:pt>
          <cx:pt idx="67">7.183198809039836</cx:pt>
        </cx:lvl>
      </cx:numDim>
    </cx:data>
    <cx:data id="11">
      <cx:numDim type="val">
        <cx:f>'[NOAA_CampMabry_DailyWeatherETPrecip_1948-2020.08.08.xlsx]Sheet2'!$L$2:$L$72</cx:f>
        <cx:lvl ptCount="71" formatCode="0.00">
          <cx:pt idx="0">5.8780842465373606</cx:pt>
          <cx:pt idx="1">5.5218965246423748</cx:pt>
          <cx:pt idx="2">5.4860034183325457</cx:pt>
          <cx:pt idx="3">6.0718383032978904</cx:pt>
          <cx:pt idx="4">6.3107761747199396</cx:pt>
          <cx:pt idx="5">7.1113971274189893</cx:pt>
          <cx:pt idx="6">6.2295781826842003</cx:pt>
          <cx:pt idx="7">7.425579009571492</cx:pt>
          <cx:pt idx="8">5.6428637062530553</cx:pt>
          <cx:pt idx="9">5.014946415743216</cx:pt>
          <cx:pt idx="10">5.7167185226421804</cx:pt>
          <cx:pt idx="11">5.8245717624330222</cx:pt>
          <cx:pt idx="12">5.7802558264699364</cx:pt>
          <cx:pt idx="13">5.2207612233182159</cx:pt>
          <cx:pt idx="14">6.1306463695701723</cx:pt>
          <cx:pt idx="15">5.256120406182732</cx:pt>
          <cx:pt idx="16">5.7944656245515382</cx:pt>
          <cx:pt idx="17">5.1667780478551366</cx:pt>
          <cx:pt idx="18">4.6948965579241664</cx:pt>
          <cx:pt idx="19">5.2424208830093573</cx:pt>
          <cx:pt idx="20">5.3680792105688333</cx:pt>
          <cx:pt idx="21">5.209905370990966</cx:pt>
          <cx:pt idx="22">4.9512013798061707</cx:pt>
          <cx:pt idx="23">5.6418079432671222</cx:pt>
          <cx:pt idx="24">5.2717841503228673</cx:pt>
          <cx:pt idx="25">4.6039400202533871</cx:pt>
          <cx:pt idx="26">5.315025057244271</cx:pt>
          <cx:pt idx="27">5.1273791362323502</cx:pt>
          <cx:pt idx="28">6.4817630934532717</cx:pt>
          <cx:pt idx="29">4.6054105129114076</cx:pt>
          <cx:pt idx="30">5.8075246949540835</cx:pt>
          <cx:pt idx="31">5.2499447598389635</cx:pt>
          <cx:pt idx="32">5.6331740412237608</cx:pt>
          <cx:pt idx="33">6.4161471210155474</cx:pt>
          <cx:pt idx="34">5.5903951351510006</cx:pt>
          <cx:pt idx="35">6.0544145259488387</cx:pt>
          <cx:pt idx="36">5.791277190565113</cx:pt>
          <cx:pt idx="37">4.8620603863951839</cx:pt>
          <cx:pt idx="38">5.7896750592596176</cx:pt>
          <cx:pt idx="39">6.3347850394545171</cx:pt>
          <cx:pt idx="40">6.6923834130928954</cx:pt>
          <cx:pt idx="41">5.598897838273734</cx:pt>
          <cx:pt idx="42">4.8714930568123007</cx:pt>
          <cx:pt idx="43">6.2674619836292731</cx:pt>
          <cx:pt idx="44">6.4347721184922122</cx:pt>
          <cx:pt idx="45">5.4390978346858647</cx:pt>
          <cx:pt idx="46">4.7250613211599015</cx:pt>
          <cx:pt idx="47">4.582421264628751</cx:pt>
          <cx:pt idx="48">5.5347686302658552</cx:pt>
          <cx:pt idx="49">4.6665935969212429</cx:pt>
          <cx:pt idx="50">5.8803992441064805</cx:pt>
          <cx:pt idx="51">4.4724703525332172</cx:pt>
          <cx:pt idx="52">5.0185876610850313</cx:pt>
          <cx:pt idx="53">4.7897642863479355</cx:pt>
          <cx:pt idx="54">4.9095749405984632</cx:pt>
          <cx:pt idx="55">5.5899461529478147</cx:pt>
          <cx:pt idx="56">5.610811598765765</cx:pt>
          <cx:pt idx="57">4.3253547287750873</cx:pt>
          <cx:pt idx="58">5.3186535176657781</cx:pt>
          <cx:pt idx="59">4.3241140660311492</cx:pt>
          <cx:pt idx="60">4.4164325465093235</cx:pt>
          <cx:pt idx="61">6.2646243116637352</cx:pt>
          <cx:pt idx="62">5.1561004713038887</cx:pt>
          <cx:pt idx="63">5.2578343574220909</cx:pt>
          <cx:pt idx="64">4.6950964393878749</cx:pt>
          <cx:pt idx="65">5.405613527493383</cx:pt>
          <cx:pt idx="66">4.6683096287350478</cx:pt>
          <cx:pt idx="67">4.8535045436574684</cx:pt>
          <cx:pt idx="68">4.1035160947311322</cx:pt>
          <cx:pt idx="69">6.0045629750705247</cx:pt>
        </cx:lvl>
      </cx:numDim>
    </cx:data>
  </cx:chartData>
  <cx:chart>
    <cx:plotArea>
      <cx:plotAreaRegion>
        <cx:series layoutId="boxWhisker" uniqueId="{3D2E66B5-8836-4056-847E-0A3099986483}">
          <cx:tx>
            <cx:txData>
              <cx:f>'[NOAA_CampMabry_DailyWeatherETPrecip_1948-2020.08.08.xlsx]Sheet2'!$A$1</cx:f>
              <cx:v>October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C281DCD3-D2B8-48EA-A9C1-2D45F64807A3}">
          <cx:tx>
            <cx:txData>
              <cx:f>'[NOAA_CampMabry_DailyWeatherETPrecip_1948-2020.08.08.xlsx]Sheet2'!$B$1</cx:f>
              <cx:v>November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6A62AF71-6239-4C71-85D3-E4944551BFC9}">
          <cx:tx>
            <cx:txData>
              <cx:f>'[NOAA_CampMabry_DailyWeatherETPrecip_1948-2020.08.08.xlsx]Sheet2'!$C$1</cx:f>
              <cx:v>December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A4577835-23F8-4216-A6CA-C890F39F04D2}">
          <cx:tx>
            <cx:txData>
              <cx:f>'[NOAA_CampMabry_DailyWeatherETPrecip_1948-2020.08.08.xlsx]Sheet2'!$D$1</cx:f>
              <cx:v>January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3"/>
          <cx:layoutPr>
            <cx:visibility meanLine="0" meanMarker="1" nonoutliers="0" outliers="1"/>
            <cx:statistics quartileMethod="exclusive"/>
          </cx:layoutPr>
        </cx:series>
        <cx:series layoutId="boxWhisker" uniqueId="{2F4B66B9-A916-412E-AC7B-CE6270E2B6B3}">
          <cx:tx>
            <cx:txData>
              <cx:f>'[NOAA_CampMabry_DailyWeatherETPrecip_1948-2020.08.08.xlsx]Sheet2'!$E$1</cx:f>
              <cx:v>February</cx:v>
            </cx:txData>
          </cx:tx>
          <cx:spPr>
            <a:ln>
              <a:solidFill>
                <a:schemeClr val="tx1"/>
              </a:solidFill>
            </a:ln>
          </cx:spPr>
          <cx:dataId val="4"/>
          <cx:layoutPr>
            <cx:visibility meanLine="0" meanMarker="1" nonoutliers="0" outliers="1"/>
            <cx:statistics quartileMethod="exclusive"/>
          </cx:layoutPr>
        </cx:series>
        <cx:series layoutId="boxWhisker" uniqueId="{67D6B6AA-A5CF-4790-81FC-CC888DC0894F}">
          <cx:tx>
            <cx:txData>
              <cx:f>'[NOAA_CampMabry_DailyWeatherETPrecip_1948-2020.08.08.xlsx]Sheet2'!$F$1</cx:f>
              <cx:v>March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5"/>
          <cx:layoutPr>
            <cx:visibility meanLine="0" meanMarker="1" nonoutliers="0" outliers="1"/>
            <cx:statistics quartileMethod="exclusive"/>
          </cx:layoutPr>
        </cx:series>
        <cx:series layoutId="boxWhisker" uniqueId="{26EA5F8B-DFDE-4250-8FF4-09D668EFBB3D}">
          <cx:tx>
            <cx:txData>
              <cx:f>'[NOAA_CampMabry_DailyWeatherETPrecip_1948-2020.08.08.xlsx]Sheet2'!$G$1</cx:f>
              <cx:v>April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6"/>
          <cx:layoutPr>
            <cx:visibility meanLine="0" meanMarker="1" nonoutliers="0" outliers="1"/>
            <cx:statistics quartileMethod="exclusive"/>
          </cx:layoutPr>
        </cx:series>
        <cx:series layoutId="boxWhisker" uniqueId="{6C8425B3-CC44-4ED6-9562-A87742B526F9}">
          <cx:tx>
            <cx:txData>
              <cx:f>'[NOAA_CampMabry_DailyWeatherETPrecip_1948-2020.08.08.xlsx]Sheet2'!$H$1</cx:f>
              <cx:v>May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7"/>
          <cx:layoutPr>
            <cx:visibility meanLine="0" meanMarker="1" nonoutliers="0" outliers="1"/>
            <cx:statistics quartileMethod="exclusive"/>
          </cx:layoutPr>
        </cx:series>
        <cx:series layoutId="boxWhisker" uniqueId="{D8F9F722-96DD-4A07-BD97-855EC1531EF4}">
          <cx:tx>
            <cx:txData>
              <cx:f>'[NOAA_CampMabry_DailyWeatherETPrecip_1948-2020.08.08.xlsx]Sheet2'!$I$1</cx:f>
              <cx:v>June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8"/>
          <cx:layoutPr>
            <cx:visibility meanLine="0" meanMarker="1" nonoutliers="0" outliers="1"/>
            <cx:statistics quartileMethod="exclusive"/>
          </cx:layoutPr>
        </cx:series>
        <cx:series layoutId="boxWhisker" uniqueId="{D3207D79-E7BA-45B9-8D98-6CEAEBF17E27}">
          <cx:tx>
            <cx:txData>
              <cx:f>'[NOAA_CampMabry_DailyWeatherETPrecip_1948-2020.08.08.xlsx]Sheet2'!$J$1</cx:f>
              <cx:v>July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9"/>
          <cx:layoutPr>
            <cx:visibility meanLine="0" meanMarker="1" nonoutliers="0" outliers="1"/>
            <cx:statistics quartileMethod="exclusive"/>
          </cx:layoutPr>
        </cx:series>
        <cx:series layoutId="boxWhisker" uniqueId="{D32DF28A-111A-4C1B-B96E-6E5833A52DDF}">
          <cx:tx>
            <cx:txData>
              <cx:f>'[NOAA_CampMabry_DailyWeatherETPrecip_1948-2020.08.08.xlsx]Sheet2'!$K$1</cx:f>
              <cx:v>August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10"/>
          <cx:layoutPr>
            <cx:visibility meanLine="0" meanMarker="1" nonoutliers="0" outliers="1"/>
            <cx:statistics quartileMethod="exclusive"/>
          </cx:layoutPr>
        </cx:series>
        <cx:series layoutId="boxWhisker" uniqueId="{7D8B5BB2-D73D-42EA-9842-BF4D310D38C2}">
          <cx:tx>
            <cx:txData>
              <cx:f>'[NOAA_CampMabry_DailyWeatherETPrecip_1948-2020.08.08.xlsx]Sheet2'!$L$1</cx:f>
              <cx:v>September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1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0.100000001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800"/>
          </a:p>
        </cx:txPr>
      </cx:axis>
      <cx:axis id="1">
        <cx:valScaling max="10" min="1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rtl="0">
                  <a:defRPr sz="1700"/>
                </a:pPr>
                <a:r>
                  <a:rPr lang="en-US" sz="1700" b="0" i="0" baseline="0" dirty="0">
                    <a:effectLst/>
                  </a:rPr>
                  <a:t>Reference Evapotranspiration, </a:t>
                </a:r>
                <a:r>
                  <a:rPr lang="en-US" sz="1700" b="0" i="0" baseline="0" dirty="0" err="1">
                    <a:effectLst/>
                  </a:rPr>
                  <a:t>ETo</a:t>
                </a:r>
                <a:r>
                  <a:rPr lang="en-US" sz="1700" b="0" i="0" baseline="0" dirty="0">
                    <a:effectLst/>
                  </a:rPr>
                  <a:t> (in/</a:t>
                </a:r>
                <a:r>
                  <a:rPr lang="en-US" sz="1700" b="0" i="0" baseline="0" dirty="0" err="1">
                    <a:effectLst/>
                  </a:rPr>
                  <a:t>mo</a:t>
                </a:r>
                <a:r>
                  <a:rPr lang="en-US" sz="1700" b="0" i="0" baseline="0" dirty="0">
                    <a:effectLst/>
                  </a:rPr>
                  <a:t>)</a:t>
                </a:r>
                <a:endParaRPr lang="en-US" sz="1700" dirty="0">
                  <a:effectLst/>
                </a:endParaRPr>
              </a:p>
            </cx:rich>
          </cx:tx>
        </cx:title>
        <cx:majorGridlines/>
        <cx:tickLabels/>
        <cx:numFmt formatCode="0.0" sourceLinked="0"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800"/>
          </a:p>
        </cx:txPr>
      </cx:axis>
    </cx:plotArea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'[NOAA_CampMabry_DailyWeatherETPrecip_1948-2020.08.08.xlsx]Box Plots'!$AH$2:$AH$70</cx:f>
        <cx:lvl ptCount="69" formatCode="General">
          <cx:pt idx="0">1.7799999999999998</cx:pt>
          <cx:pt idx="1">4.3800000000000008</cx:pt>
          <cx:pt idx="2">0.58999999999999997</cx:pt>
          <cx:pt idx="3">0.93000000000000005</cx:pt>
          <cx:pt idx="4">0</cx:pt>
          <cx:pt idx="5">6.5800000000000001</cx:pt>
          <cx:pt idx="6">0.89000000000000001</cx:pt>
          <cx:pt idx="7">0.089999999999999997</cx:pt>
          <cx:pt idx="8">0.84000000000000008</cx:pt>
          <cx:pt idx="9">8.7900000000000009</cx:pt>
          <cx:pt idx="10">5.1799999999999997</cx:pt>
          <cx:pt idx="11">5.9799999999999995</cx:pt>
          <cx:pt idx="12">12.31</cx:pt>
          <cx:pt idx="13">0.91000000000000003</cx:pt>
          <cx:pt idx="14">4.0699999999999994</cx:pt>
          <cx:pt idx="15">0.78000000000000003</cx:pt>
          <cx:pt idx="16">3.7400000000000002</cx:pt>
          <cx:pt idx="17">3.2600000000000002</cx:pt>
          <cx:pt idx="18">0.59999999999999998</cx:pt>
          <cx:pt idx="19">4.5500000000000007</cx:pt>
          <cx:pt idx="20">0.60000000000000009</cx:pt>
          <cx:pt idx="21">2.6500000000000004</cx:pt>
          <cx:pt idx="22">5.2200000000000006</cx:pt>
          <cx:pt idx="23">3.0199999999999996</cx:pt>
          <cx:pt idx="24">2.96</cx:pt>
          <cx:pt idx="25">11.109999999999999</cx:pt>
          <cx:pt idx="26">3.4500000000000002</cx:pt>
          <cx:pt idx="27">2.54</cx:pt>
          <cx:pt idx="28">5.9300000000000006</cx:pt>
          <cx:pt idx="29">1.1900000000000002</cx:pt>
          <cx:pt idx="30">1.3799999999999999</cx:pt>
          <cx:pt idx="31">1.2899999999999998</cx:pt>
          <cx:pt idx="32">7.0400000000000009</cx:pt>
          <cx:pt idx="33">2.6600000000000001</cx:pt>
          <cx:pt idx="34">2.8199999999999998</cx:pt>
          <cx:pt idx="35">10.340000000000002</cx:pt>
          <cx:pt idx="36">5.839999999999999</cx:pt>
          <cx:pt idx="37">7.9799999999999995</cx:pt>
          <cx:pt idx="38">0.31000000000000005</cx:pt>
          <cx:pt idx="39">0.65999999999999992</cx:pt>
          <cx:pt idx="40">2.2000000000000002</cx:pt>
          <cx:pt idx="41">3.3899999999999997</cx:pt>
          <cx:pt idx="42">3.0599999999999996</cx:pt>
          <cx:pt idx="43">1.3799999999999999</cx:pt>
          <cx:pt idx="44">2.4199999999999999</cx:pt>
          <cx:pt idx="45">7.8499999999999996</cx:pt>
          <cx:pt idx="46">1.4300000000000002</cx:pt>
          <cx:pt idx="47">0.78000000000000003</cx:pt>
          <cx:pt idx="48">5.4199999999999999</cx:pt>
          <cx:pt idx="49">12.389999999999999</cx:pt>
          <cx:pt idx="50">6.0300000000000002</cx:pt>
          <cx:pt idx="51">2.46</cx:pt>
          <cx:pt idx="52">6.6800000000000015</cx:pt>
          <cx:pt idx="53">1.03</cx:pt>
          <cx:pt idx="54">4.6199999999999992</cx:pt>
          <cx:pt idx="55">1.7799999999999998</cx:pt>
          <cx:pt idx="56">3.9299999999999997</cx:pt>
          <cx:pt idx="57">1.1299999999999999</cx:pt>
          <cx:pt idx="58">2.0099999999999998</cx:pt>
          <cx:pt idx="59">6.8800000000000008</cx:pt>
          <cx:pt idx="60">0.080000000000000002</cx:pt>
          <cx:pt idx="61">2.1899999999999999</cx:pt>
          <cx:pt idx="62">0.95999999999999996</cx:pt>
          <cx:pt idx="63">13.279999999999998</cx:pt>
          <cx:pt idx="64">1.8500000000000001</cx:pt>
          <cx:pt idx="65">11.850000000000001</cx:pt>
          <cx:pt idx="66">0.17000000000000001</cx:pt>
          <cx:pt idx="67">1.7599999999999998</cx:pt>
          <cx:pt idx="68">7.7399999999999993</cx:pt>
        </cx:lvl>
      </cx:numDim>
    </cx:data>
    <cx:data id="1">
      <cx:numDim type="val">
        <cx:f>'[NOAA_CampMabry_DailyWeatherETPrecip_1948-2020.08.08.xlsx]Box Plots'!$AI$2:$AI$70</cx:f>
        <cx:lvl ptCount="69" formatCode="General">
          <cx:pt idx="0">1.3400000000000003</cx:pt>
          <cx:pt idx="1">0.01</cx:pt>
          <cx:pt idx="2">0.029999999999999999</cx:pt>
          <cx:pt idx="3">1.0600000000000001</cx:pt>
          <cx:pt idx="4">5.3600000000000003</cx:pt>
          <cx:pt idx="5">0.38</cx:pt>
          <cx:pt idx="6">0.34999999999999998</cx:pt>
          <cx:pt idx="7">1.3999999999999999</cx:pt>
          <cx:pt idx="8">2.1299999999999994</cx:pt>
          <cx:pt idx="9">2.9500000000000002</cx:pt>
          <cx:pt idx="10">0.87</cx:pt>
          <cx:pt idx="11">1.95</cx:pt>
          <cx:pt idx="12">1.8999999999999999</cx:pt>
          <cx:pt idx="13">2.8199999999999998</cx:pt>
          <cx:pt idx="14">0.92000000000000004</cx:pt>
          <cx:pt idx="15">1.5699999999999998</cx:pt>
          <cx:pt idx="16">2.4499999999999997</cx:pt>
          <cx:pt idx="17">2.6499999999999999</cx:pt>
          <cx:pt idx="18">0.11000000000000001</cx:pt>
          <cx:pt idx="19">4.3599999999999994</cx:pt>
          <cx:pt idx="20">4.9100000000000001</cx:pt>
          <cx:pt idx="21">0.79000000000000004</cx:pt>
          <cx:pt idx="22">0</cx:pt>
          <cx:pt idx="23">3.02</cx:pt>
          <cx:pt idx="24">2.6200000000000001</cx:pt>
          <cx:pt idx="25">0.58000000000000007</cx:pt>
          <cx:pt idx="26">7.3500000000000005</cx:pt>
          <cx:pt idx="27">0.52000000000000002</cx:pt>
          <cx:pt idx="28">1.78</cx:pt>
          <cx:pt idx="29">1.6900000000000002</cx:pt>
          <cx:pt idx="30">5.4799999999999995</cx:pt>
          <cx:pt idx="31">0.59000000000000008</cx:pt>
          <cx:pt idx="32">3.4099999999999997</cx:pt>
          <cx:pt idx="33">0.71999999999999997</cx:pt>
          <cx:pt idx="34">3.1900000000000004</cx:pt>
          <cx:pt idx="35">2.6600000000000001</cx:pt>
          <cx:pt idx="36">1.8800000000000001</cx:pt>
          <cx:pt idx="37">4.7499999999999991</cx:pt>
          <cx:pt idx="38">1.8100000000000003</cx:pt>
          <cx:pt idx="39">3.0799999999999996</cx:pt>
          <cx:pt idx="40">0.33999999999999997</cx:pt>
          <cx:pt idx="41">1.2599999999999998</cx:pt>
          <cx:pt idx="42">3.8700000000000001</cx:pt>
          <cx:pt idx="43">0.91000000000000003</cx:pt>
          <cx:pt idx="44">3.7600000000000002</cx:pt>
          <cx:pt idx="45">1.0000000000000002</cx:pt>
          <cx:pt idx="46">1.8299999999999998</cx:pt>
          <cx:pt idx="47">3.2199999999999998</cx:pt>
          <cx:pt idx="48">4.1299999999999999</cx:pt>
          <cx:pt idx="49">2.9099999999999997</cx:pt>
          <cx:pt idx="50">4.0399999999999991</cx:pt>
          <cx:pt idx="51">7.9499999999999993</cx:pt>
          <cx:pt idx="52">10</cx:pt>
          <cx:pt idx="53">3.04</cx:pt>
          <cx:pt idx="54">1.3200000000000001</cx:pt>
          <cx:pt idx="55">14.100000000000001</cx:pt>
          <cx:pt idx="56">0.33000000000000002</cx:pt>
          <cx:pt idx="57">1.29</cx:pt>
          <cx:pt idx="58">1.1600000000000001</cx:pt>
          <cx:pt idx="59">0.7200000000000002</cx:pt>
          <cx:pt idx="60">2.7999999999999998</cx:pt>
          <cx:pt idx="61">0.68000000000000005</cx:pt>
          <cx:pt idx="62">2.9100000000000001</cx:pt>
          <cx:pt idx="63">0</cx:pt>
          <cx:pt idx="64">3.4299999999999997</cx:pt>
          <cx:pt idx="65">5.7799999999999994</cx:pt>
          <cx:pt idx="66">3.7300000000000004</cx:pt>
          <cx:pt idx="67">3.1099999999999999</cx:pt>
          <cx:pt idx="68">0.12</cx:pt>
        </cx:lvl>
      </cx:numDim>
    </cx:data>
    <cx:data id="2">
      <cx:numDim type="val">
        <cx:f>'[NOAA_CampMabry_DailyWeatherETPrecip_1948-2020.08.08.xlsx]Box Plots'!$AJ$2:$AJ$70</cx:f>
        <cx:lvl ptCount="69" formatCode="General">
          <cx:pt idx="0">1.6699999999999999</cx:pt>
          <cx:pt idx="1">4.04</cx:pt>
          <cx:pt idx="2">0</cx:pt>
          <cx:pt idx="3">0.34000000000000002</cx:pt>
          <cx:pt idx="4">3.1500000000000004</cx:pt>
          <cx:pt idx="5">5.2899999999999991</cx:pt>
          <cx:pt idx="6">0.60999999999999999</cx:pt>
          <cx:pt idx="7">1.01</cx:pt>
          <cx:pt idx="8">2.7599999999999998</cx:pt>
          <cx:pt idx="9">1.2</cx:pt>
          <cx:pt idx="10">1.1499999999999999</cx:pt>
          <cx:pt idx="11">2.1100000000000003</cx:pt>
          <cx:pt idx="12">4.0799999999999992</cx:pt>
          <cx:pt idx="13">0.91000000000000003</cx:pt>
          <cx:pt idx="14">3.4699999999999998</cx:pt>
          <cx:pt idx="15">1.4200000000000002</cx:pt>
          <cx:pt idx="16">0.88</cx:pt>
          <cx:pt idx="17">4.2800000000000002</cx:pt>
          <cx:pt idx="18">0.87000000000000011</cx:pt>
          <cx:pt idx="19">3.4099999999999997</cx:pt>
          <cx:pt idx="20">0.55000000000000004</cx:pt>
          <cx:pt idx="21">4.2899999999999991</cx:pt>
          <cx:pt idx="22">0.11</cx:pt>
          <cx:pt idx="23">4.2199999999999998</cx:pt>
          <cx:pt idx="24">0.53000000000000003</cx:pt>
          <cx:pt idx="25">0.76000000000000001</cx:pt>
          <cx:pt idx="26">2</cx:pt>
          <cx:pt idx="27">2.04</cx:pt>
          <cx:pt idx="28">2.4799999999999995</cx:pt>
          <cx:pt idx="29">0.34000000000000002</cx:pt>
          <cx:pt idx="30">2.8400000000000003</cx:pt>
          <cx:pt idx="31">3.4000000000000004</cx:pt>
          <cx:pt idx="32">1.24</cx:pt>
          <cx:pt idx="33">0.39000000000000001</cx:pt>
          <cx:pt idx="34">2.1200000000000001</cx:pt>
          <cx:pt idx="35">0.53000000000000003</cx:pt>
          <cx:pt idx="36">3.2299999999999995</cx:pt>
          <cx:pt idx="37">1.0600000000000001</cx:pt>
          <cx:pt idx="38">5.7699999999999996</cx:pt>
          <cx:pt idx="39">1.3100000000000003</cx:pt>
          <cx:pt idx="40">1.1400000000000001</cx:pt>
          <cx:pt idx="41">0.14000000000000001</cx:pt>
          <cx:pt idx="42">0.72000000000000008</cx:pt>
          <cx:pt idx="43">14.16</cx:pt>
          <cx:pt idx="44">3.2899999999999987</cx:pt>
          <cx:pt idx="45">1.1400000000000001</cx:pt>
          <cx:pt idx="46">5.6699999999999999</cx:pt>
          <cx:pt idx="47">0.51000000000000001</cx:pt>
          <cx:pt idx="48">2.1899999999999999</cx:pt>
          <cx:pt idx="49">4.2800000000000002</cx:pt>
          <cx:pt idx="50">1.5600000000000001</cx:pt>
          <cx:pt idx="51">2.8700000000000001</cx:pt>
          <cx:pt idx="52">4.6199999999999992</cx:pt>
          <cx:pt idx="53">4.5200000000000005</cx:pt>
          <cx:pt idx="54">0.5</cx:pt>
          <cx:pt idx="55">0.33000000000000002</cx:pt>
          <cx:pt idx="56">0.089999999999999997</cx:pt>
          <cx:pt idx="57">4.1999999999999993</cx:pt>
          <cx:pt idx="58">0.66999999999999993</cx:pt>
          <cx:pt idx="59">0.40000000000000002</cx:pt>
          <cx:pt idx="60">2.6099999999999999</cx:pt>
          <cx:pt idx="61">0.79000000000000004</cx:pt>
          <cx:pt idx="62">4.9299999999999997</cx:pt>
          <cx:pt idx="63">0.31</cx:pt>
          <cx:pt idx="64">0.71999999999999997</cx:pt>
          <cx:pt idx="65">1.0600000000000001</cx:pt>
          <cx:pt idx="66">3</cx:pt>
          <cx:pt idx="67">2.5399999999999996</cx:pt>
          <cx:pt idx="68">4.3099999999999996</cx:pt>
        </cx:lvl>
      </cx:numDim>
    </cx:data>
    <cx:data id="3">
      <cx:numDim type="val">
        <cx:f>'[NOAA_CampMabry_DailyWeatherETPrecip_1948-2020.08.08.xlsx]Box Plots'!$AK$2:$AK$70</cx:f>
        <cx:lvl ptCount="69" formatCode="General">
          <cx:pt idx="0">3.9700000000000006</cx:pt>
          <cx:pt idx="1">0.74000000000000021</cx:pt>
          <cx:pt idx="2">0.51000000000000001</cx:pt>
          <cx:pt idx="3">0.25</cx:pt>
          <cx:pt idx="4">0.63</cx:pt>
          <cx:pt idx="5">1.0100000000000002</cx:pt>
          <cx:pt idx="6">1.8700000000000001</cx:pt>
          <cx:pt idx="7">1.6499999999999999</cx:pt>
          <cx:pt idx="8">0.55000000000000004</cx:pt>
          <cx:pt idx="9">3.0900000000000003</cx:pt>
          <cx:pt idx="10">0.42000000000000004</cx:pt>
          <cx:pt idx="11">1.03</cx:pt>
          <cx:pt idx="12">1.27</cx:pt>
          <cx:pt idx="13">0.56000000000000005</cx:pt>
          <cx:pt idx="14">0.59000000000000008</cx:pt>
          <cx:pt idx="15">2.5700000000000003</cx:pt>
          <cx:pt idx="16">4.0899999999999999</cx:pt>
          <cx:pt idx="17">1.5800000000000003</cx:pt>
          <cx:pt idx="18">0.25</cx:pt>
          <cx:pt idx="19">7.9399999999999986</cx:pt>
          <cx:pt idx="20">0.40000000000000002</cx:pt>
          <cx:pt idx="21">1.8300000000000001</cx:pt>
          <cx:pt idx="22">0.040000000000000001</cx:pt>
          <cx:pt idx="23">1.4799999999999998</cx:pt>
          <cx:pt idx="24">3.419999999999999</cx:pt>
          <cx:pt idx="25">2.7399999999999998</cx:pt>
          <cx:pt idx="26">1.1100000000000001</cx:pt>
          <cx:pt idx="27">1.1600000000000001</cx:pt>
          <cx:pt idx="28">2.25</cx:pt>
          <cx:pt idx="29">0.88000000000000012</cx:pt>
          <cx:pt idx="30">2.1100000000000003</cx:pt>
          <cx:pt idx="31">0.84999999999999998</cx:pt>
          <cx:pt idx="32">1.6100000000000001</cx:pt>
          <cx:pt idx="33">0.84999999999999998</cx:pt>
          <cx:pt idx="34">1.8799999999999999</cx:pt>
          <cx:pt idx="35">1.6600000000000001</cx:pt>
          <cx:pt idx="36">1.3400000000000001</cx:pt>
          <cx:pt idx="37">0.45000000000000007</cx:pt>
          <cx:pt idx="38">0.92000000000000004</cx:pt>
          <cx:pt idx="39">0.27000000000000002</cx:pt>
          <cx:pt idx="40">3.79</cx:pt>
          <cx:pt idx="41">1.2799999999999998</cx:pt>
          <cx:pt idx="42">9.2099999999999991</cx:pt>
          <cx:pt idx="43">4.8300000000000001</cx:pt>
          <cx:pt idx="44">3.3900000000000001</cx:pt>
          <cx:pt idx="45">1.4299999999999999</cx:pt>
          <cx:pt idx="46">0.80999999999999994</cx:pt>
          <cx:pt idx="47">0.060000000000000005</cx:pt>
          <cx:pt idx="48">1.0700000000000001</cx:pt>
          <cx:pt idx="49">2.6799999999999997</cx:pt>
          <cx:pt idx="50">0.20000000000000001</cx:pt>
          <cx:pt idx="51">2.8500000000000001</cx:pt>
          <cx:pt idx="52">2.7199999999999998</cx:pt>
          <cx:pt idx="53">1.6899999999999999</cx:pt>
          <cx:pt idx="54">1.7</cx:pt>
          <cx:pt idx="55">4.1500000000000004</cx:pt>
          <cx:pt idx="56">2.2500000000000004</cx:pt>
          <cx:pt idx="57">6.9199999999999982</cx:pt>
          <cx:pt idx="58">0.82000000000000006</cx:pt>
          <cx:pt idx="59">0.73999999999999999</cx:pt>
          <cx:pt idx="60">3.29</cx:pt>
          <cx:pt idx="61">2.9199999999999999</cx:pt>
          <cx:pt idx="62">4.7000000000000002</cx:pt>
          <cx:pt idx="63">2.8799999999999994</cx:pt>
          <cx:pt idx="64">0.45000000000000001</cx:pt>
          <cx:pt idx="65">5.0200000000000005</cx:pt>
          <cx:pt idx="66">0.34000000000000002</cx:pt>
          <cx:pt idx="67">4.129999999999999</cx:pt>
          <cx:pt idx="68">0.28000000000000003</cx:pt>
        </cx:lvl>
      </cx:numDim>
    </cx:data>
    <cx:data id="4">
      <cx:numDim type="val">
        <cx:f>'[NOAA_CampMabry_DailyWeatherETPrecip_1948-2020.08.08.xlsx]Box Plots'!$AL$2:$AL$70</cx:f>
        <cx:lvl ptCount="69" formatCode="General">
          <cx:pt idx="0">2.3500000000000001</cx:pt>
          <cx:pt idx="1">3.79</cx:pt>
          <cx:pt idx="2">2.96</cx:pt>
          <cx:pt idx="3">1.73</cx:pt>
          <cx:pt idx="4">1.3200000000000003</cx:pt>
          <cx:pt idx="5">0.28000000000000003</cx:pt>
          <cx:pt idx="6">4.2199999999999998</cx:pt>
          <cx:pt idx="7">1.74</cx:pt>
          <cx:pt idx="8">3.1400000000000001</cx:pt>
          <cx:pt idx="9">6.3899999999999997</cx:pt>
          <cx:pt idx="10">2.3000000000000003</cx:pt>
          <cx:pt idx="11">2.3599999999999999</cx:pt>
          <cx:pt idx="12">4.8499999999999988</cx:pt>
          <cx:pt idx="13">0.63000000000000012</cx:pt>
          <cx:pt idx="14">2.8300000000000001</cx:pt>
          <cx:pt idx="15">1.47</cx:pt>
          <cx:pt idx="16">5.0599999999999996</cx:pt>
          <cx:pt idx="17">3.23</cx:pt>
          <cx:pt idx="18">1.5200000000000002</cx:pt>
          <cx:pt idx="19">1.6399999999999999</cx:pt>
          <cx:pt idx="20">4.1800000000000006</cx:pt>
          <cx:pt idx="21">5.7000000000000011</cx:pt>
          <cx:pt idx="22">0.68999999999999995</cx:pt>
          <cx:pt idx="23">0.31</cx:pt>
          <cx:pt idx="24">2.0499999999999998</cx:pt>
          <cx:pt idx="25">0.35999999999999999</cx:pt>
          <cx:pt idx="26">2.2999999999999998</cx:pt>
          <cx:pt idx="27">1.1100000000000001</cx:pt>
          <cx:pt idx="28">2.5800000000000001</cx:pt>
          <cx:pt idx="29">1.9499999999999997</cx:pt>
          <cx:pt idx="30">3.54</cx:pt>
          <cx:pt idx="31">2.3300000000000001</cx:pt>
          <cx:pt idx="32">1.1800000000000002</cx:pt>
          <cx:pt idx="33">0.80000000000000004</cx:pt>
          <cx:pt idx="34">2.8399999999999994</cx:pt>
          <cx:pt idx="35">1</cx:pt>
          <cx:pt idx="36">2.1000000000000001</cx:pt>
          <cx:pt idx="37">1.1400000000000001</cx:pt>
          <cx:pt idx="38">2.8700000000000001</cx:pt>
          <cx:pt idx="39">0.31999999999999995</cx:pt>
          <cx:pt idx="40">0.85000000000000009</cx:pt>
          <cx:pt idx="41">3.5499999999999998</cx:pt>
          <cx:pt idx="42">2.9899999999999998</cx:pt>
          <cx:pt idx="43">6.5599999999999996</cx:pt>
          <cx:pt idx="44">3.1400000000000001</cx:pt>
          <cx:pt idx="45">2.1299999999999999</cx:pt>
          <cx:pt idx="46">1.4399999999999999</cx:pt>
          <cx:pt idx="47">0.62</cx:pt>
          <cx:pt idx="48">3.9399999999999995</cx:pt>
          <cx:pt idx="49">3.2599999999999998</cx:pt>
          <cx:pt idx="50">0.029999999999999999</cx:pt>
          <cx:pt idx="51">1.75</cx:pt>
          <cx:pt idx="52">1.4100000000000001</cx:pt>
          <cx:pt idx="53">0.66000000000000003</cx:pt>
          <cx:pt idx="54">3.8600000000000003</cx:pt>
          <cx:pt idx="55">3.7299999999999991</cx:pt>
          <cx:pt idx="56">0.89000000000000012</cx:pt>
          <cx:pt idx="57">0.13999999999999999</cx:pt>
          <cx:pt idx="58">0.51000000000000001</cx:pt>
          <cx:pt idx="59">1.47</cx:pt>
          <cx:pt idx="60">3.0800000000000001</cx:pt>
          <cx:pt idx="61">0.48000000000000004</cx:pt>
          <cx:pt idx="62">3.04</cx:pt>
          <cx:pt idx="63">0.38</cx:pt>
          <cx:pt idx="64">0.38</cx:pt>
          <cx:pt idx="65">0.50000000000000011</cx:pt>
          <cx:pt idx="66">1.3400000000000001</cx:pt>
          <cx:pt idx="67">2.0899999999999999</cx:pt>
          <cx:pt idx="68">1.7100000000000002</cx:pt>
        </cx:lvl>
      </cx:numDim>
    </cx:data>
    <cx:data id="5">
      <cx:numDim type="val">
        <cx:f>'[NOAA_CampMabry_DailyWeatherETPrecip_1948-2020.08.08.xlsx]Box Plots'!$AM$2:$AM$70</cx:f>
        <cx:lvl ptCount="69" formatCode="General">
          <cx:pt idx="0">2.2400000000000002</cx:pt>
          <cx:pt idx="1">0.79999999999999993</cx:pt>
          <cx:pt idx="2">3.73</cx:pt>
          <cx:pt idx="3">2.25</cx:pt>
          <cx:pt idx="4">1.7300000000000002</cx:pt>
          <cx:pt idx="5">0.27000000000000002</cx:pt>
          <cx:pt idx="6">0.82999999999999996</cx:pt>
          <cx:pt idx="7">0.26000000000000001</cx:pt>
          <cx:pt idx="8">4.5800000000000001</cx:pt>
          <cx:pt idx="9">2.5499999999999998</cx:pt>
          <cx:pt idx="10">0.22999999999999998</cx:pt>
          <cx:pt idx="11">1.3700000000000001</cx:pt>
          <cx:pt idx="12">0.67000000000000004</cx:pt>
          <cx:pt idx="13">1.1900000000000002</cx:pt>
          <cx:pt idx="14">0.22</cx:pt>
          <cx:pt idx="15">1.9500000000000002</cx:pt>
          <cx:pt idx="16">1.3</cx:pt>
          <cx:pt idx="17">0.5</cx:pt>
          <cx:pt idx="18">1.0900000000000001</cx:pt>
          <cx:pt idx="19">2.0900000000000003</cx:pt>
          <cx:pt idx="20">3.2600000000000002</cx:pt>
          <cx:pt idx="21">2.4699999999999998</cx:pt>
          <cx:pt idx="22">0.79000000000000004</cx:pt>
          <cx:pt idx="23">0</cx:pt>
          <cx:pt idx="24">2.9199999999999999</cx:pt>
          <cx:pt idx="25">1.3400000000000001</cx:pt>
          <cx:pt idx="26">0.80000000000000004</cx:pt>
          <cx:pt idx="27">2.1100000000000003</cx:pt>
          <cx:pt idx="28">2.1800000000000002</cx:pt>
          <cx:pt idx="29">0.84000000000000008</cx:pt>
          <cx:pt idx="30">3.7600000000000002</cx:pt>
          <cx:pt idx="31">3.1999999999999997</cx:pt>
          <cx:pt idx="32">3.0500000000000003</cx:pt>
          <cx:pt idx="33">1.3900000000000001</cx:pt>
          <cx:pt idx="34">6.0300000000000011</cx:pt>
          <cx:pt idx="35">2.4899999999999998</cx:pt>
          <cx:pt idx="36">1.8400000000000003</cx:pt>
          <cx:pt idx="37">0.41000000000000003</cx:pt>
          <cx:pt idx="38">1.3599999999999999</cx:pt>
          <cx:pt idx="39">2.6599999999999997</cx:pt>
          <cx:pt idx="40">2.1200000000000001</cx:pt>
          <cx:pt idx="41">2.0800000000000001</cx:pt>
          <cx:pt idx="42">0.90000000000000002</cx:pt>
          <cx:pt idx="43">5.4299999999999988</cx:pt>
          <cx:pt idx="44">2.0899999999999999</cx:pt>
          <cx:pt idx="45">1.7000000000000002</cx:pt>
          <cx:pt idx="46">2.2099999999999995</cx:pt>
          <cx:pt idx="47">0.60000000000000009</cx:pt>
          <cx:pt idx="48">1.5800000000000001</cx:pt>
          <cx:pt idx="49">3.0699999999999998</cx:pt>
          <cx:pt idx="50">4.0899999999999999</cx:pt>
          <cx:pt idx="51">1.1400000000000001</cx:pt>
          <cx:pt idx="52">5.5099999999999998</cx:pt>
          <cx:pt idx="53">1.2400000000000002</cx:pt>
          <cx:pt idx="54">0.54000000000000004</cx:pt>
          <cx:pt idx="55">2.3099999999999996</cx:pt>
          <cx:pt idx="56">4.2999999999999998</cx:pt>
          <cx:pt idx="57">7.5399999999999991</cx:pt>
          <cx:pt idx="58">5.9500000000000002</cx:pt>
          <cx:pt idx="59">2.8599999999999994</cx:pt>
          <cx:pt idx="60">3.04</cx:pt>
          <cx:pt idx="61">3.3200000000000003</cx:pt>
          <cx:pt idx="62">0.089999999999999997</cx:pt>
          <cx:pt idx="63">5.4699999999999998</cx:pt>
          <cx:pt idx="64">1.1699999999999999</cx:pt>
          <cx:pt idx="65">1.2700000000000002</cx:pt>
          <cx:pt idx="66">4.8299999999999992</cx:pt>
          <cx:pt idx="67">3.5099999999999993</cx:pt>
          <cx:pt idx="68">2.4800000000000004</cx:pt>
        </cx:lvl>
      </cx:numDim>
    </cx:data>
    <cx:data id="6">
      <cx:numDim type="val">
        <cx:f>'[NOAA_CampMabry_DailyWeatherETPrecip_1948-2020.08.08.xlsx]Box Plots'!$AN$2:$AN$70</cx:f>
        <cx:lvl ptCount="69" formatCode="General">
          <cx:pt idx="0">6.9100000000000001</cx:pt>
          <cx:pt idx="1">7.5799999999999992</cx:pt>
          <cx:pt idx="2">1.04</cx:pt>
          <cx:pt idx="3">5.0800000000000001</cx:pt>
          <cx:pt idx="4">4.6899999999999995</cx:pt>
          <cx:pt idx="5">1.6600000000000001</cx:pt>
          <cx:pt idx="6">0.75</cx:pt>
          <cx:pt idx="7">0.56000000000000005</cx:pt>
          <cx:pt idx="8">9.9299999999999997</cx:pt>
          <cx:pt idx="9">4.2400000000000002</cx:pt>
          <cx:pt idx="10">4.3499999999999996</cx:pt>
          <cx:pt idx="11">1.01</cx:pt>
          <cx:pt idx="12">0.10000000000000001</cx:pt>
          <cx:pt idx="13">4.04</cx:pt>
          <cx:pt idx="14">3.5100000000000002</cx:pt>
          <cx:pt idx="15">1.47</cx:pt>
          <cx:pt idx="16">1.9099999999999999</cx:pt>
          <cx:pt idx="17">3.7400000000000002</cx:pt>
          <cx:pt idx="18">4.4400000000000004</cx:pt>
          <cx:pt idx="19">1.8700000000000001</cx:pt>
          <cx:pt idx="20">5.0399999999999991</cx:pt>
          <cx:pt idx="21">1.3599999999999999</cx:pt>
          <cx:pt idx="22">1.0700000000000001</cx:pt>
          <cx:pt idx="23">1.46</cx:pt>
          <cx:pt idx="24">3.0899999999999999</cx:pt>
          <cx:pt idx="25">1.79</cx:pt>
          <cx:pt idx="26">3.8599999999999999</cx:pt>
          <cx:pt idx="27">8.129999999999999</cx:pt>
          <cx:pt idx="28">6.0800000000000001</cx:pt>
          <cx:pt idx="29">1.7200000000000002</cx:pt>
          <cx:pt idx="30">2.9800000000000004</cx:pt>
          <cx:pt idx="31">2.2000000000000002</cx:pt>
          <cx:pt idx="32">0.81000000000000005</cx:pt>
          <cx:pt idx="33">4.1699999999999999</cx:pt>
          <cx:pt idx="34">0.16</cx:pt>
          <cx:pt idx="35">0.060000000000000005</cx:pt>
          <cx:pt idx="36">2.3899999999999997</cx:pt>
          <cx:pt idx="37">1.46</cx:pt>
          <cx:pt idx="38">0.45000000000000001</cx:pt>
          <cx:pt idx="39">2.02</cx:pt>
          <cx:pt idx="40">2.4299999999999997</cx:pt>
          <cx:pt idx="41">3.1200000000000001</cx:pt>
          <cx:pt idx="42">4.9099999999999984</cx:pt>
          <cx:pt idx="43">1.8999999999999999</cx:pt>
          <cx:pt idx="44">2.9399999999999995</cx:pt>
          <cx:pt idx="45">1.6799999999999999</cx:pt>
          <cx:pt idx="46">3.0799999999999996</cx:pt>
          <cx:pt idx="47">1.8999999999999999</cx:pt>
          <cx:pt idx="48">5.589999999999999</cx:pt>
          <cx:pt idx="49">0.78000000000000003</cx:pt>
          <cx:pt idx="50">0.79000000000000004</cx:pt>
          <cx:pt idx="51">2.3999999999999999</cx:pt>
          <cx:pt idx="52">0.5</cx:pt>
          <cx:pt idx="53">0.76000000000000012</cx:pt>
          <cx:pt idx="54">0.099999999999999992</cx:pt>
          <cx:pt idx="55">3.9699999999999993</cx:pt>
          <cx:pt idx="56">0.72000000000000008</cx:pt>
          <cx:pt idx="57">2.8900000000000001</cx:pt>
          <cx:pt idx="58">2.2500000000000004</cx:pt>
          <cx:pt idx="59">3.5200000000000005</cx:pt>
          <cx:pt idx="60">2.8399999999999999</cx:pt>
          <cx:pt idx="61">2.1299999999999999</cx:pt>
          <cx:pt idx="62">0.27000000000000002</cx:pt>
          <cx:pt idx="63">0.22</cx:pt>
          <cx:pt idx="64">3.2199999999999993</cx:pt>
          <cx:pt idx="65">1.8900000000000001</cx:pt>
          <cx:pt idx="66">2.3100000000000001</cx:pt>
          <cx:pt idx="67">7.1200000000000001</cx:pt>
          <cx:pt idx="68">1.22</cx:pt>
        </cx:lvl>
      </cx:numDim>
    </cx:data>
    <cx:data id="7">
      <cx:numDim type="val">
        <cx:f>'[NOAA_CampMabry_DailyWeatherETPrecip_1948-2020.08.08.xlsx]Box Plots'!$AO$2:$AO$70</cx:f>
        <cx:lvl ptCount="69" formatCode="General">
          <cx:pt idx="0">0.83000000000000007</cx:pt>
          <cx:pt idx="1">4.1900000000000004</cx:pt>
          <cx:pt idx="2">3.5099999999999998</cx:pt>
          <cx:pt idx="3">4.0599999999999996</cx:pt>
          <cx:pt idx="4">1.8800000000000001</cx:pt>
          <cx:pt idx="5">2.8599999999999999</cx:pt>
          <cx:pt idx="6">4.4900000000000002</cx:pt>
          <cx:pt idx="7">3.1199999999999992</cx:pt>
          <cx:pt idx="8">7.3799999999999999</cx:pt>
          <cx:pt idx="9">3.6699999999999995</cx:pt>
          <cx:pt idx="10">1.6600000000000001</cx:pt>
          <cx:pt idx="11">0.80999999999999994</cx:pt>
          <cx:pt idx="12">1.03</cx:pt>
          <cx:pt idx="13">1.0600000000000001</cx:pt>
          <cx:pt idx="14">1.3199999999999998</cx:pt>
          <cx:pt idx="15">1.8700000000000001</cx:pt>
          <cx:pt idx="16">9.9800000000000004</cx:pt>
          <cx:pt idx="17">3.1299999999999999</cx:pt>
          <cx:pt idx="18">3.3499999999999996</cx:pt>
          <cx:pt idx="19">8.75</cx:pt>
          <cx:pt idx="20">3.2500000000000004</cx:pt>
          <cx:pt idx="21">8.1799999999999997</cx:pt>
          <cx:pt idx="22">1.3700000000000001</cx:pt>
          <cx:pt idx="23">7.8799999999999999</cx:pt>
          <cx:pt idx="24">1.3799999999999999</cx:pt>
          <cx:pt idx="25">5.8799999999999999</cx:pt>
          <cx:pt idx="26">8.1600000000000001</cx:pt>
          <cx:pt idx="27">6.0499999999999998</cx:pt>
          <cx:pt idx="28">1.2400000000000002</cx:pt>
          <cx:pt idx="29">5.7799999999999994</cx:pt>
          <cx:pt idx="30">7.29</cx:pt>
          <cx:pt idx="31">5.4299999999999988</cx:pt>
          <cx:pt idx="32">9.0199999999999996</cx:pt>
          <cx:pt idx="33">5.6800000000000006</cx:pt>
          <cx:pt idx="34">5.3299999999999992</cx:pt>
          <cx:pt idx="35">1.27</cx:pt>
          <cx:pt idx="36">1.6500000000000001</cx:pt>
          <cx:pt idx="37">7.3599999999999994</cx:pt>
          <cx:pt idx="38">6.75</cx:pt>
          <cx:pt idx="39">3.3299999999999996</cx:pt>
          <cx:pt idx="40">6.8999999999999995</cx:pt>
          <cx:pt idx="41">3.6500000000000004</cx:pt>
          <cx:pt idx="42">3.9799999999999995</cx:pt>
          <cx:pt idx="43">9.0499999999999989</cx:pt>
          <cx:pt idx="44">5.2999999999999998</cx:pt>
          <cx:pt idx="45">3.6799999999999997</cx:pt>
          <cx:pt idx="46">9.4899999999999984</cx:pt>
          <cx:pt idx="47">1.8200000000000001</cx:pt>
          <cx:pt idx="48">7.1000000000000005</cx:pt>
          <cx:pt idx="49">0.72999999999999998</cx:pt>
          <cx:pt idx="50">3.25</cx:pt>
          <cx:pt idx="51">3.27</cx:pt>
          <cx:pt idx="52">1.25</cx:pt>
          <cx:pt idx="53">1.3700000000000001</cx:pt>
          <cx:pt idx="54">3.3399999999999994</cx:pt>
          <cx:pt idx="55">3.1300000000000003</cx:pt>
          <cx:pt idx="56">5.2799999999999994</cx:pt>
          <cx:pt idx="57">7.0099999999999989</cx:pt>
          <cx:pt idx="58">1.7000000000000002</cx:pt>
          <cx:pt idx="59">1.7700000000000002</cx:pt>
          <cx:pt idx="60">1.8800000000000001</cx:pt>
          <cx:pt idx="61">3.6499999999999999</cx:pt>
          <cx:pt idx="62">5.4500000000000002</cx:pt>
          <cx:pt idx="63">6.0300000000000002</cx:pt>
          <cx:pt idx="64">7.0899999999999999</cx:pt>
          <cx:pt idx="65">17.59</cx:pt>
          <cx:pt idx="66">7.1499999999999995</cx:pt>
          <cx:pt idx="67">2.8599999999999999</cx:pt>
          <cx:pt idx="68">4.5699999999999994</cx:pt>
        </cx:lvl>
      </cx:numDim>
    </cx:data>
    <cx:data id="8">
      <cx:numDim type="val">
        <cx:f>'[NOAA_CampMabry_DailyWeatherETPrecip_1948-2020.08.08.xlsx]Box Plots'!$AP$2:$AP$70</cx:f>
        <cx:lvl ptCount="69" formatCode="General">
          <cx:pt idx="0">3.52</cx:pt>
          <cx:pt idx="1">1.9800000000000002</cx:pt>
          <cx:pt idx="2">6.1899999999999995</cx:pt>
          <cx:pt idx="3">1.8800000000000001</cx:pt>
          <cx:pt idx="4">1.5899999999999999</cx:pt>
          <cx:pt idx="5">0.67999999999999994</cx:pt>
          <cx:pt idx="6">2.6100000000000003</cx:pt>
          <cx:pt idx="7">0.93999999999999995</cx:pt>
          <cx:pt idx="8">5.25</cx:pt>
          <cx:pt idx="9">2.8899999999999997</cx:pt>
          <cx:pt idx="10">3.2999999999999998</cx:pt>
          <cx:pt idx="11">4.2599999999999998</cx:pt>
          <cx:pt idx="12">11.43</cx:pt>
          <cx:pt idx="13">8.2099999999999991</cx:pt>
          <cx:pt idx="14">2.1000000000000001</cx:pt>
          <cx:pt idx="15">7.5400000000000009</cx:pt>
          <cx:pt idx="16">0.89000000000000012</cx:pt>
          <cx:pt idx="17">1.53</cx:pt>
          <cx:pt idx="18">0</cx:pt>
          <cx:pt idx="19">3.1000000000000001</cx:pt>
          <cx:pt idx="20">2.6600000000000001</cx:pt>
          <cx:pt idx="21">0.28999999999999998</cx:pt>
          <cx:pt idx="22">1.6800000000000002</cx:pt>
          <cx:pt idx="23">2.1999999999999997</cx:pt>
          <cx:pt idx="24">4.7000000000000002</cx:pt>
          <cx:pt idx="25">0.21000000000000002</cx:pt>
          <cx:pt idx="26">7.0700000000000012</cx:pt>
          <cx:pt idx="27">3.1900000000000004</cx:pt>
          <cx:pt idx="28">1.2200000000000002</cx:pt>
          <cx:pt idx="29">2.98</cx:pt>
          <cx:pt idx="30">0.83000000000000007</cx:pt>
          <cx:pt idx="31">0.31</cx:pt>
          <cx:pt idx="32">14.959999999999999</cx:pt>
          <cx:pt idx="33">2.9900000000000002</cx:pt>
          <cx:pt idx="34">3.8399999999999999</cx:pt>
          <cx:pt idx="35">1.6899999999999999</cx:pt>
          <cx:pt idx="36">5.6399999999999997</cx:pt>
          <cx:pt idx="37">2.1999999999999997</cx:pt>
          <cx:pt idx="38">10.85</cx:pt>
          <cx:pt idx="39">2.6000000000000001</cx:pt>
          <cx:pt idx="40">3.0999999999999996</cx:pt>
          <cx:pt idx="41">1.55</cx:pt>
          <cx:pt idx="42">4.3999999999999995</cx:pt>
          <cx:pt idx="43">4.9599999999999982</cx:pt>
          <cx:pt idx="44">3.9900000000000002</cx:pt>
          <cx:pt idx="45">0.73999999999999999</cx:pt>
          <cx:pt idx="46">2.7399999999999993</cx:pt>
          <cx:pt idx="47">4.4799999999999995</cx:pt>
          <cx:pt idx="48">8.9700000000000006</cx:pt>
          <cx:pt idx="49">1.5600000000000001</cx:pt>
          <cx:pt idx="50">5.2700000000000005</cx:pt>
          <cx:pt idx="51">0.84999999999999998</cx:pt>
          <cx:pt idx="52">4.5499999999999998</cx:pt>
          <cx:pt idx="53">11.409999999999998</cx:pt>
          <cx:pt idx="54">0.89000000000000001</cx:pt>
          <cx:pt idx="55">3.1799999999999997</cx:pt>
          <cx:pt idx="56">5.4100000000000001</cx:pt>
          <cx:pt idx="57">0.73999999999999999</cx:pt>
          <cx:pt idx="58">1.3500000000000001</cx:pt>
          <cx:pt idx="59">5.9300000000000006</cx:pt>
          <cx:pt idx="60">2.0099999999999998</cx:pt>
          <cx:pt idx="61">0.060000000000000005</cx:pt>
          <cx:pt idx="62">0.91999999999999993</cx:pt>
          <cx:pt idx="63">3.0800000000000001</cx:pt>
          <cx:pt idx="64">8.8900000000000006</cx:pt>
          <cx:pt idx="65">2.6100000000000003</cx:pt>
          <cx:pt idx="66">3.0499999999999998</cx:pt>
          <cx:pt idx="67">2.1299999999999999</cx:pt>
          <cx:pt idx="68">4.4499999999999993</cx:pt>
        </cx:lvl>
      </cx:numDim>
    </cx:data>
    <cx:data id="9">
      <cx:numDim type="val">
        <cx:f>'[NOAA_CampMabry_DailyWeatherETPrecip_1948-2020.08.08.xlsx]Box Plots'!$AQ$2:$AQ$70</cx:f>
        <cx:lvl ptCount="69" formatCode="General">
          <cx:pt idx="0">1.9500000000000002</cx:pt>
          <cx:pt idx="1">0.72999999999999998</cx:pt>
          <cx:pt idx="2">0.19</cx:pt>
          <cx:pt idx="3">0.69000000000000006</cx:pt>
          <cx:pt idx="4">0.51000000000000001</cx:pt>
          <cx:pt idx="5">0.85000000000000009</cx:pt>
          <cx:pt idx="6">2.0199999999999996</cx:pt>
          <cx:pt idx="7">0.11</cx:pt>
          <cx:pt idx="8">1.1000000000000001</cx:pt>
          <cx:pt idx="9">3.4199999999999999</cx:pt>
          <cx:pt idx="10">3.4900000000000002</cx:pt>
          <cx:pt idx="11">2.4100000000000001</cx:pt>
          <cx:pt idx="12">8.3999999999999986</cx:pt>
          <cx:pt idx="13">0</cx:pt>
          <cx:pt idx="14">0.58000000000000007</cx:pt>
          <cx:pt idx="15">0.65000000000000002</cx:pt>
          <cx:pt idx="16">0.37</cx:pt>
          <cx:pt idx="17">0.47000000000000003</cx:pt>
          <cx:pt idx="18">1.1500000000000001</cx:pt>
          <cx:pt idx="19">3.1099999999999999</cx:pt>
          <cx:pt idx="20">0.12000000000000001</cx:pt>
          <cx:pt idx="21">0.66000000000000003</cx:pt>
          <cx:pt idx="22">1.23</cx:pt>
          <cx:pt idx="23">2.5500000000000003</cx:pt>
          <cx:pt idx="24">2.9499999999999997</cx:pt>
          <cx:pt idx="25">0.6100000000000001</cx:pt>
          <cx:pt idx="26">2.25</cx:pt>
          <cx:pt idx="27">4.7099999999999991</cx:pt>
          <cx:pt idx="28">0.20999999999999999</cx:pt>
          <cx:pt idx="29">1.1899999999999999</cx:pt>
          <cx:pt idx="30">10.539999999999999</cx:pt>
          <cx:pt idx="31">0.28000000000000003</cx:pt>
          <cx:pt idx="32">3.3900000000000001</cx:pt>
          <cx:pt idx="33">0.13</cx:pt>
          <cx:pt idx="34">2.8499999999999996</cx:pt>
          <cx:pt idx="35">1.4399999999999999</cx:pt>
          <cx:pt idx="36">1.53</cx:pt>
          <cx:pt idx="37">0.45000000000000001</cx:pt>
          <cx:pt idx="38">3.46</cx:pt>
          <cx:pt idx="39">2.7699999999999996</cx:pt>
          <cx:pt idx="40">0.089999999999999997</cx:pt>
          <cx:pt idx="41">3.1400000000000001</cx:pt>
          <cx:pt idx="42">1.1600000000000001</cx:pt>
          <cx:pt idx="43">0.95999999999999996</cx:pt>
          <cx:pt idx="44">0</cx:pt>
          <cx:pt idx="45">0.26000000000000001</cx:pt>
          <cx:pt idx="46">0.64000000000000001</cx:pt>
          <cx:pt idx="47">0.14999999999999999</cx:pt>
          <cx:pt idx="48">2.1299999999999999</cx:pt>
          <cx:pt idx="49">0.89999999999999991</cx:pt>
          <cx:pt idx="50">1.8699999999999999</cx:pt>
          <cx:pt idx="51">0.33999999999999997</cx:pt>
          <cx:pt idx="52">4.9399999999999995</cx:pt>
          <cx:pt idx="53">1.4200000000000002</cx:pt>
          <cx:pt idx="54">0.82999999999999996</cx:pt>
          <cx:pt idx="55">2.75</cx:pt>
          <cx:pt idx="56">0.48000000000000004</cx:pt>
          <cx:pt idx="57">9.8399999999999999</cx:pt>
          <cx:pt idx="58">0.38</cx:pt>
          <cx:pt idx="59">0.25</cx:pt>
          <cx:pt idx="60">3.3800000000000003</cx:pt>
          <cx:pt idx="61">0.050000000000000003</cx:pt>
          <cx:pt idx="62">5.8200000000000003</cx:pt>
          <cx:pt idx="63">2.9100000000000001</cx:pt>
          <cx:pt idx="64">5.5800000000000001</cx:pt>
          <cx:pt idx="65">0</cx:pt>
          <cx:pt idx="66">1.9399999999999999</cx:pt>
          <cx:pt idx="67">0.23000000000000001</cx:pt>
          <cx:pt idx="68">4.0199999999999996</cx:pt>
        </cx:lvl>
      </cx:numDim>
    </cx:data>
    <cx:data id="10">
      <cx:numDim type="val">
        <cx:f>'[NOAA_CampMabry_DailyWeatherETPrecip_1948-2020.08.08.xlsx]Box Plots'!$AR$2:$AR$70</cx:f>
        <cx:lvl ptCount="69" formatCode="General">
          <cx:pt idx="0">2.3700000000000001</cx:pt>
          <cx:pt idx="1">2.0699999999999998</cx:pt>
          <cx:pt idx="2">0</cx:pt>
          <cx:pt idx="3">2.1000000000000001</cx:pt>
          <cx:pt idx="4">1.1400000000000001</cx:pt>
          <cx:pt idx="5">1.9200000000000004</cx:pt>
          <cx:pt idx="6">1.21</cx:pt>
          <cx:pt idx="7">0</cx:pt>
          <cx:pt idx="8">0.68000000000000005</cx:pt>
          <cx:pt idx="9">4.8000000000000007</cx:pt>
          <cx:pt idx="10">2.6000000000000001</cx:pt>
          <cx:pt idx="11">0.40000000000000002</cx:pt>
          <cx:pt idx="12">4.5799999999999992</cx:pt>
          <cx:pt idx="13">0.88</cx:pt>
          <cx:pt idx="14">2.0899999999999999</cx:pt>
          <cx:pt idx="15">1.3200000000000003</cx:pt>
          <cx:pt idx="16">6.2099999999999991</cx:pt>
          <cx:pt idx="17">3.71</cx:pt>
          <cx:pt idx="18">0.73999999999999999</cx:pt>
          <cx:pt idx="19">5.7799999999999994</cx:pt>
          <cx:pt idx="20">1</cx:pt>
          <cx:pt idx="21">5.6899999999999977</cx:pt>
          <cx:pt idx="22">2.5300000000000002</cx:pt>
          <cx:pt idx="23">0.059999999999999998</cx:pt>
          <cx:pt idx="24">8.8999999999999986</cx:pt>
          <cx:pt idx="25">2.54</cx:pt>
          <cx:pt idx="26">0.79999999999999993</cx:pt>
          <cx:pt idx="27">0.059999999999999998</cx:pt>
          <cx:pt idx="28">1.49</cx:pt>
          <cx:pt idx="29">0.6100000000000001</cx:pt>
          <cx:pt idx="30">1.1800000000000002</cx:pt>
          <cx:pt idx="31">0.91000000000000003</cx:pt>
          <cx:pt idx="32">0.77000000000000002</cx:pt>
          <cx:pt idx="33">2.21</cx:pt>
          <cx:pt idx="34">0.44999999999999996</cx:pt>
          <cx:pt idx="35">0.37</cx:pt>
          <cx:pt idx="36">1.21</cx:pt>
          <cx:pt idx="37">0.27000000000000002</cx:pt>
          <cx:pt idx="38">1.6700000000000002</cx:pt>
          <cx:pt idx="39">2.7199999999999998</cx:pt>
          <cx:pt idx="40">0.33000000000000007</cx:pt>
          <cx:pt idx="41">4.2799999999999994</cx:pt>
          <cx:pt idx="42">1.95</cx:pt>
          <cx:pt idx="43">0.75</cx:pt>
          <cx:pt idx="44">8.5</cx:pt>
          <cx:pt idx="45">5.7099999999999991</cx:pt>
          <cx:pt idx="46">8.8099999999999987</cx:pt>
          <cx:pt idx="47">2.3399999999999999</cx:pt>
          <cx:pt idx="48">1.3900000000000001</cx:pt>
          <cx:pt idx="49">0.13</cx:pt>
          <cx:pt idx="50">9.4799999999999986</cx:pt>
          <cx:pt idx="51">2.3499999999999996</cx:pt>
          <cx:pt idx="52">2.9399999999999999</cx:pt>
          <cx:pt idx="53">1.9100000000000001</cx:pt>
          <cx:pt idx="54">2.4399999999999995</cx:pt>
          <cx:pt idx="55">0.22</cx:pt>
          <cx:pt idx="56">2.5</cx:pt>
          <cx:pt idx="57">2.3899999999999997</cx:pt>
          <cx:pt idx="58">0.77000000000000002</cx:pt>
          <cx:pt idx="59">0</cx:pt>
          <cx:pt idx="60">0</cx:pt>
          <cx:pt idx="61">1.25</cx:pt>
          <cx:pt idx="62">0.27000000000000002</cx:pt>
          <cx:pt idx="63">0.12000000000000001</cx:pt>
          <cx:pt idx="64">6.9299999999999997</cx:pt>
          <cx:pt idx="65">10.440000000000001</cx:pt>
          <cx:pt idx="66">0.33000000000000002</cx:pt>
          <cx:pt idx="67">1.51</cx:pt>
        </cx:lvl>
      </cx:numDim>
    </cx:data>
    <cx:data id="11">
      <cx:numDim type="val">
        <cx:f>'[NOAA_CampMabry_DailyWeatherETPrecip_1948-2020.08.08.xlsx]Box Plots'!$AS$2:$AS$70</cx:f>
        <cx:lvl ptCount="69" formatCode="General">
          <cx:pt idx="0">3.7700000000000005</cx:pt>
          <cx:pt idx="1">4.7700000000000005</cx:pt>
          <cx:pt idx="2">6.4500000000000002</cx:pt>
          <cx:pt idx="3">3.2600000000000002</cx:pt>
          <cx:pt idx="4">2.9799999999999995</cx:pt>
          <cx:pt idx="5">0.81999999999999995</cx:pt>
          <cx:pt idx="6">1.3300000000000001</cx:pt>
          <cx:pt idx="7">0.089999999999999997</cx:pt>
          <cx:pt idx="8">6.4300000000000015</cx:pt>
          <cx:pt idx="9">6.8899999999999979</cx:pt>
          <cx:pt idx="10">4.3700000000000001</cx:pt>
          <cx:pt idx="11">1.6800000000000002</cx:pt>
          <cx:pt idx="12">3.6800000000000002</cx:pt>
          <cx:pt idx="13">4.7500000000000009</cx:pt>
          <cx:pt idx="14">1.5000000000000002</cx:pt>
          <cx:pt idx="15">6.29</cx:pt>
          <cx:pt idx="16">5.46</cx:pt>
          <cx:pt idx="17">3.2200000000000002</cx:pt>
          <cx:pt idx="18">5.71</cx:pt>
          <cx:pt idx="19">3.4199999999999999</cx:pt>
          <cx:pt idx="20">1.1700000000000002</cx:pt>
          <cx:pt idx="21">3.8200000000000003</cx:pt>
          <cx:pt idx="22">2.1300000000000003</cx:pt>
          <cx:pt idx="23">1.5500000000000003</cx:pt>
          <cx:pt idx="24">7.4400000000000004</cx:pt>
          <cx:pt idx="25">1.5800000000000001</cx:pt>
          <cx:pt idx="26">3.6200000000000001</cx:pt>
          <cx:pt idx="27">3.8000000000000003</cx:pt>
          <cx:pt idx="28">3.0999999999999996</cx:pt>
          <cx:pt idx="29">4.4400000000000004</cx:pt>
          <cx:pt idx="30">1.3999999999999999</cx:pt>
          <cx:pt idx="31">5.6600000000000001</cx:pt>
          <cx:pt idx="32">2.6500000000000004</cx:pt>
          <cx:pt idx="33">1.8799999999999999</cx:pt>
          <cx:pt idx="34">2.8300000000000001</cx:pt>
          <cx:pt idx="35">0.79000000000000004</cx:pt>
          <cx:pt idx="36">3.9799999999999995</cx:pt>
          <cx:pt idx="37">4.7699999999999996</cx:pt>
          <cx:pt idx="38">5.0300000000000002</cx:pt>
          <cx:pt idx="39">1.4299999999999999</cx:pt>
          <cx:pt idx="40">0.27000000000000002</cx:pt>
          <cx:pt idx="41">1.76</cx:pt>
          <cx:pt idx="42">2.2500000000000004</cx:pt>
          <cx:pt idx="43">1.98</cx:pt>
          <cx:pt idx="44">0.34000000000000002</cx:pt>
          <cx:pt idx="45">5.6899999999999995</cx:pt>
          <cx:pt idx="46">2.7000000000000002</cx:pt>
          <cx:pt idx="47">4.0200000000000005</cx:pt>
          <cx:pt idx="48">1.46</cx:pt>
          <cx:pt idx="49">6.7599999999999998</cx:pt>
          <cx:pt idx="50">1.7599999999999998</cx:pt>
          <cx:pt idx="51">1.7100000000000002</cx:pt>
          <cx:pt idx="52">3.23</cx:pt>
          <cx:pt idx="53">2.0800000000000001</cx:pt>
          <cx:pt idx="54">1.5699999999999998</cx:pt>
          <cx:pt idx="55">1.4399999999999999</cx:pt>
          <cx:pt idx="56">3</cx:pt>
          <cx:pt idx="57">3.9699999999999998</cx:pt>
          <cx:pt idx="58">0.02</cx:pt>
          <cx:pt idx="59">6.8599999999999994</cx:pt>
          <cx:pt idx="60">13.199999999999998</cx:pt>
          <cx:pt idx="61">0.17999999999999999</cx:pt>
          <cx:pt idx="62">5.7000000000000002</cx:pt>
          <cx:pt idx="63">5.8200000000000003</cx:pt>
          <cx:pt idx="64">6.9800000000000004</cx:pt>
          <cx:pt idx="65">1.8900000000000001</cx:pt>
          <cx:pt idx="66">2.0899999999999999</cx:pt>
          <cx:pt idx="67">2.0300000000000002</cx:pt>
          <cx:pt idx="68">7.9600000000000009</cx:pt>
        </cx:lvl>
      </cx:numDim>
    </cx:data>
  </cx:chartData>
  <cx:chart>
    <cx:plotArea>
      <cx:plotAreaRegion>
        <cx:series layoutId="boxWhisker" uniqueId="{C89E52E5-A0E2-4984-A50F-D89F89682C16}">
          <cx:tx>
            <cx:txData>
              <cx:f>'[NOAA_CampMabry_DailyWeatherETPrecip_1948-2020.08.08.xlsx]Box Plots'!$AH$1</cx:f>
              <cx:v>October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0"/>
          <cx:layoutPr>
            <cx:visibility nonoutliers="0"/>
            <cx:statistics quartileMethod="exclusive"/>
          </cx:layoutPr>
        </cx:series>
        <cx:series layoutId="boxWhisker" uniqueId="{951AFE1B-9B97-47C9-976C-3BA2BC1BF94D}">
          <cx:tx>
            <cx:txData>
              <cx:f>'[NOAA_CampMabry_DailyWeatherETPrecip_1948-2020.08.08.xlsx]Box Plots'!$AI$1</cx:f>
              <cx:v>November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1"/>
          <cx:layoutPr>
            <cx:visibility nonoutliers="0"/>
            <cx:statistics quartileMethod="exclusive"/>
          </cx:layoutPr>
        </cx:series>
        <cx:series layoutId="boxWhisker" uniqueId="{82893BDD-C852-4338-8105-0065708997E4}">
          <cx:tx>
            <cx:txData>
              <cx:f>'[NOAA_CampMabry_DailyWeatherETPrecip_1948-2020.08.08.xlsx]Box Plots'!$AJ$1</cx:f>
              <cx:v>December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2"/>
          <cx:layoutPr>
            <cx:visibility nonoutliers="0"/>
            <cx:statistics quartileMethod="exclusive"/>
          </cx:layoutPr>
        </cx:series>
        <cx:series layoutId="boxWhisker" uniqueId="{F5F4DED1-75D7-4BEA-8E0D-C102F657C2BE}">
          <cx:tx>
            <cx:txData>
              <cx:f>'[NOAA_CampMabry_DailyWeatherETPrecip_1948-2020.08.08.xlsx]Box Plots'!$AK$1</cx:f>
              <cx:v>January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3"/>
          <cx:layoutPr>
            <cx:visibility nonoutliers="0"/>
            <cx:statistics quartileMethod="exclusive"/>
          </cx:layoutPr>
        </cx:series>
        <cx:series layoutId="boxWhisker" uniqueId="{87AE3181-A3FA-4EDE-9619-4AD64D053C93}">
          <cx:tx>
            <cx:txData>
              <cx:f>'[NOAA_CampMabry_DailyWeatherETPrecip_1948-2020.08.08.xlsx]Box Plots'!$AL$1</cx:f>
              <cx:v>February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4"/>
          <cx:layoutPr>
            <cx:visibility nonoutliers="0"/>
            <cx:statistics quartileMethod="exclusive"/>
          </cx:layoutPr>
        </cx:series>
        <cx:series layoutId="boxWhisker" uniqueId="{93A71E5A-5A85-4EDD-83E0-1A2F22423349}">
          <cx:tx>
            <cx:txData>
              <cx:f>'[NOAA_CampMabry_DailyWeatherETPrecip_1948-2020.08.08.xlsx]Box Plots'!$AM$1</cx:f>
              <cx:v>March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5"/>
          <cx:layoutPr>
            <cx:visibility nonoutliers="0"/>
            <cx:statistics quartileMethod="exclusive"/>
          </cx:layoutPr>
        </cx:series>
        <cx:series layoutId="boxWhisker" uniqueId="{FFBBE3D1-428E-47D9-AEF0-E34C77BC6E7D}">
          <cx:tx>
            <cx:txData>
              <cx:f>'[NOAA_CampMabry_DailyWeatherETPrecip_1948-2020.08.08.xlsx]Box Plots'!$AN$1</cx:f>
              <cx:v>April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6"/>
          <cx:layoutPr>
            <cx:visibility nonoutliers="0"/>
            <cx:statistics quartileMethod="exclusive"/>
          </cx:layoutPr>
        </cx:series>
        <cx:series layoutId="boxWhisker" uniqueId="{C86A6C78-B270-4331-B718-2C4DA2491059}">
          <cx:tx>
            <cx:txData>
              <cx:f>'[NOAA_CampMabry_DailyWeatherETPrecip_1948-2020.08.08.xlsx]Box Plots'!$AO$1</cx:f>
              <cx:v>May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7"/>
          <cx:layoutPr>
            <cx:visibility meanLine="0" nonoutliers="0" outliers="1"/>
            <cx:statistics quartileMethod="exclusive"/>
          </cx:layoutPr>
        </cx:series>
        <cx:series layoutId="boxWhisker" uniqueId="{6F5D1A6C-9C2B-4891-B3DC-FB8647D75C30}">
          <cx:tx>
            <cx:txData>
              <cx:f>'[NOAA_CampMabry_DailyWeatherETPrecip_1948-2020.08.08.xlsx]Box Plots'!$AP$1</cx:f>
              <cx:v>June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8"/>
          <cx:layoutPr>
            <cx:visibility nonoutliers="0"/>
            <cx:statistics quartileMethod="exclusive"/>
          </cx:layoutPr>
        </cx:series>
        <cx:series layoutId="boxWhisker" uniqueId="{336FFB48-7584-48FE-A69A-C1290A83ADD0}">
          <cx:tx>
            <cx:txData>
              <cx:f>'[NOAA_CampMabry_DailyWeatherETPrecip_1948-2020.08.08.xlsx]Box Plots'!$AQ$1</cx:f>
              <cx:v>July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9"/>
          <cx:layoutPr>
            <cx:visibility nonoutliers="0"/>
            <cx:statistics quartileMethod="exclusive"/>
          </cx:layoutPr>
        </cx:series>
        <cx:series layoutId="boxWhisker" uniqueId="{3BC1497B-E7B8-46A9-80B8-764E6037EAD6}">
          <cx:tx>
            <cx:txData>
              <cx:f>'[NOAA_CampMabry_DailyWeatherETPrecip_1948-2020.08.08.xlsx]Box Plots'!$AR$1</cx:f>
              <cx:v>August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10"/>
          <cx:layoutPr>
            <cx:visibility nonoutliers="0"/>
            <cx:statistics quartileMethod="exclusive"/>
          </cx:layoutPr>
        </cx:series>
        <cx:series layoutId="boxWhisker" uniqueId="{690F02C6-4809-459F-B7FC-27502953FF1B}">
          <cx:tx>
            <cx:txData>
              <cx:f>'[NOAA_CampMabry_DailyWeatherETPrecip_1948-2020.08.08.xlsx]Box Plots'!$AS$1</cx:f>
              <cx:v>September</cx:v>
            </cx:txData>
          </cx:tx>
          <cx:spPr>
            <a:solidFill>
              <a:schemeClr val="accent5"/>
            </a:solidFill>
            <a:ln>
              <a:solidFill>
                <a:schemeClr val="tx1"/>
              </a:solidFill>
            </a:ln>
          </cx:spPr>
          <cx:dataId val="11"/>
          <cx:layoutPr>
            <cx:visibility nonoutliers="0"/>
            <cx:statistics quartileMethod="exclusive"/>
          </cx:layoutPr>
        </cx:series>
      </cx:plotAreaRegion>
      <cx:axis id="0" hidden="1">
        <cx:catScaling gapWidth="0.100000001"/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800"/>
          </a:p>
        </cx:txPr>
      </cx:axis>
      <cx:axis id="1">
        <cx:valScaling max="18"/>
        <cx:title>
          <cx:tx>
            <cx:txData>
              <cx:v>Total Precipitation (in/mo)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700"/>
              </a:pPr>
              <a:r>
                <a:rPr lang="en-US" sz="17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Total Precipitation (in/mo)</a:t>
              </a:r>
            </a:p>
          </cx:txPr>
        </cx:title>
        <cx:majorGridlines/>
        <cx:tickLabels/>
        <cx:numFmt formatCode="#,##0.0" sourceLinked="0"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18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0.25388</cdr:x>
      <cdr:y>0.77098</cdr:y>
    </cdr:from>
    <cdr:to>
      <cdr:x>0.9123</cdr:x>
      <cdr:y>0.86452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43573FC5-0962-4951-84D5-DC430AD4AA5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43200" y="4553000"/>
          <a:ext cx="7114377" cy="5524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A3F0E-5ACA-4AE3-917A-2BB6163F216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B89B5-D186-44ED-9613-302D7DA4E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27DFA3-F8F2-40AD-906B-D5407C4C5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" t="18801" r="-110" b="6282"/>
          <a:stretch/>
        </p:blipFill>
        <p:spPr>
          <a:xfrm>
            <a:off x="-1" y="1"/>
            <a:ext cx="1220544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7450566" y="0"/>
            <a:ext cx="475488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57200"/>
            <a:ext cx="3899914" cy="2036803"/>
          </a:xfrm>
        </p:spPr>
        <p:txBody>
          <a:bodyPr wrap="square" lIns="0" tIns="0" rIns="0" bIns="0"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AAFB6-C436-4E4D-8677-B1875FD2D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566" y="4572000"/>
            <a:ext cx="3200399" cy="16002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8F98BC-BD30-4867-8F68-F1B515DF07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276" y="6213635"/>
            <a:ext cx="3017520" cy="276999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C1BF5-1290-4A77-B01B-01A2160A1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98" y="5074555"/>
            <a:ext cx="869577" cy="869577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F639E7-F1E2-47C8-81F2-02129248DA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0" y="4022187"/>
            <a:ext cx="3823714" cy="276999"/>
          </a:xfrm>
        </p:spPr>
        <p:txBody>
          <a:bodyPr lIns="0" tIns="0" rIns="0" bIns="0">
            <a:normAutofit/>
          </a:bodyPr>
          <a:lstStyle>
            <a:lvl1pPr marL="0" indent="0" algn="r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79842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7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1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A958D-4C87-4642-80CA-58D0F75B9CFC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48600" y="3962400"/>
            <a:ext cx="3657600" cy="14582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B256E-8825-4F2A-99DF-F9976CE49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1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1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A958D-4C87-4642-80CA-58D0F75B9CFC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48600" y="762000"/>
            <a:ext cx="3657600" cy="46586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98146-D852-4274-A519-74ABC16B7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9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85800"/>
            <a:ext cx="6095998" cy="51054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5BBB-B734-4286-BF67-C826CEB191F0}"/>
              </a:ext>
            </a:extLst>
          </p:cNvPr>
          <p:cNvSpPr/>
          <p:nvPr userDrawn="1"/>
        </p:nvSpPr>
        <p:spPr>
          <a:xfrm>
            <a:off x="-15997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3119EB-20F1-4F07-B25D-6759587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4267200" cy="5029200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68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surrounded by trees&#10;&#10;Description generated with very high confidence">
            <a:extLst>
              <a:ext uri="{FF2B5EF4-FFF2-40B4-BE49-F238E27FC236}">
                <a16:creationId xmlns:a16="http://schemas.microsoft.com/office/drawing/2014/main" id="{C074F299-2549-4891-A891-B7E6DF6F1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0" b="10503"/>
          <a:stretch/>
        </p:blipFill>
        <p:spPr>
          <a:xfrm>
            <a:off x="13448" y="0"/>
            <a:ext cx="1216510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0" y="3505200"/>
            <a:ext cx="12205447" cy="201168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86200"/>
            <a:ext cx="12192000" cy="1015663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BFB4D83-9BC8-49B4-8B61-35FBCD6E69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3447" y="4953000"/>
            <a:ext cx="12218894" cy="369332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 | 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31C67-A89C-4AD6-A209-E77D258CB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5992837"/>
            <a:ext cx="640080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C4C44C-04F0-490C-A966-A5BD3BCB5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E4C7F7-D755-4F17-AF5A-CF3ED1D6E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" t="8444" r="-110" b="16639"/>
          <a:stretch/>
        </p:blipFill>
        <p:spPr>
          <a:xfrm>
            <a:off x="-1" y="1"/>
            <a:ext cx="1220544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0" y="0"/>
            <a:ext cx="12205447" cy="201168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8009"/>
            <a:ext cx="12192000" cy="1015663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9C2CD-F4A7-4811-8418-673785DFA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5992837"/>
            <a:ext cx="640080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8BD01-237B-49A5-83FC-8BD40FCB8F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CD3C62-40B3-417F-B117-B98695F31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3447" y="1513672"/>
            <a:ext cx="12218894" cy="369332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 |  Date</a:t>
            </a:r>
          </a:p>
        </p:txBody>
      </p:sp>
    </p:spTree>
    <p:extLst>
      <p:ext uri="{BB962C8B-B14F-4D97-AF65-F5344CB8AC3E}">
        <p14:creationId xmlns:p14="http://schemas.microsoft.com/office/powerpoint/2010/main" val="18062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6EA4-4935-4DCD-9B63-E11A701D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220979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A24B3-E6C8-4E35-80DD-A916F76F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10972800" cy="22097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52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8CA9-7943-4582-9504-A362286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2DDB-2C12-4B23-B99F-F1DDAC42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BCC64-CB43-483C-BDB7-C31F2D440E21}"/>
              </a:ext>
            </a:extLst>
          </p:cNvPr>
          <p:cNvSpPr txBox="1"/>
          <p:nvPr userDrawn="1"/>
        </p:nvSpPr>
        <p:spPr>
          <a:xfrm>
            <a:off x="609600" y="609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22E6AC9-1A5B-4A7B-AD91-6422DB5F79E2}" type="slidenum">
              <a:rPr lang="en-US" sz="3600" b="1" kern="1200" smtClean="0">
                <a:solidFill>
                  <a:srgbClr val="2AACE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‹#›</a:t>
            </a:fld>
            <a:endParaRPr lang="en-US" sz="3600" b="1" kern="1200" dirty="0">
              <a:solidFill>
                <a:srgbClr val="2AACE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1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8CA9-7943-4582-9504-A362286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3962400"/>
            <a:ext cx="3657600" cy="14582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9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85800"/>
            <a:ext cx="6399210" cy="54864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3657600" cy="235761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429000"/>
            <a:ext cx="3657599" cy="243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90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5DF4-5EEF-402D-AB17-F8609D25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455D-7446-446C-B420-0823A991C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22011"/>
            <a:ext cx="5410200" cy="35549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04931-701D-4D3D-9B3A-29336059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2011"/>
            <a:ext cx="5410200" cy="35549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02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11E48C5-96BA-4027-9442-6BB159E012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096000"/>
            <a:ext cx="12192000" cy="56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10972800" cy="355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F16CF-48A1-4C17-857B-A12080480E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529" y="6048242"/>
            <a:ext cx="603871" cy="6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0" r:id="rId2"/>
    <p:sldLayoutId id="2147483679" r:id="rId3"/>
    <p:sldLayoutId id="2147483674" r:id="rId4"/>
    <p:sldLayoutId id="2147483673" r:id="rId5"/>
    <p:sldLayoutId id="2147483676" r:id="rId6"/>
    <p:sldLayoutId id="2147483668" r:id="rId7"/>
    <p:sldLayoutId id="2147483667" r:id="rId8"/>
    <p:sldLayoutId id="2147483675" r:id="rId9"/>
    <p:sldLayoutId id="2147483665" r:id="rId10"/>
    <p:sldLayoutId id="2147483677" r:id="rId11"/>
    <p:sldLayoutId id="2147483680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2AACE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2AACE3"/>
        </a:buClr>
        <a:buSzPct val="70000"/>
        <a:buFont typeface="Wingdings" panose="05000000000000000000" pitchFamily="2" charset="2"/>
        <a:buChar char="S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ca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AF58B-C077-49AF-83CF-9B6C64D74A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24800" y="457200"/>
            <a:ext cx="3899914" cy="2971800"/>
          </a:xfrm>
        </p:spPr>
        <p:txBody>
          <a:bodyPr>
            <a:noAutofit/>
          </a:bodyPr>
          <a:lstStyle/>
          <a:p>
            <a:r>
              <a:rPr lang="en-US" sz="3100" dirty="0"/>
              <a:t>Prepping for Climate Change: Quantifying Outdoor Water Savings as a Function of Weather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D73C-ED6B-4B9D-916E-7D88FB0184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October 14,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018D38-DF42-436A-894B-7C41E47BE2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Miguel A. Morales, PhD, EIT</a:t>
            </a:r>
          </a:p>
        </p:txBody>
      </p:sp>
    </p:spTree>
    <p:extLst>
      <p:ext uri="{BB962C8B-B14F-4D97-AF65-F5344CB8AC3E}">
        <p14:creationId xmlns:p14="http://schemas.microsoft.com/office/powerpoint/2010/main" val="247392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990600"/>
          </a:xfrm>
        </p:spPr>
        <p:txBody>
          <a:bodyPr>
            <a:normAutofit/>
          </a:bodyPr>
          <a:lstStyle/>
          <a:p>
            <a:r>
              <a:rPr lang="en-US" sz="4600" dirty="0"/>
              <a:t>Adjusting Conservation Savings Rates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7E18B1-C3F5-40CF-807A-E97BAF73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3895"/>
            <a:ext cx="5105400" cy="4343400"/>
          </a:xfrm>
        </p:spPr>
        <p:txBody>
          <a:bodyPr>
            <a:normAutofit lnSpcReduction="10000"/>
          </a:bodyPr>
          <a:lstStyle/>
          <a:p>
            <a:pPr marL="365760" indent="-365760"/>
            <a:r>
              <a:rPr lang="en-US" dirty="0"/>
              <a:t>Not enough to focus on average savings rates</a:t>
            </a:r>
          </a:p>
          <a:p>
            <a:pPr marL="365760" indent="-365760"/>
            <a:r>
              <a:rPr lang="en-US" dirty="0"/>
              <a:t>Important to understand savings when they matter most</a:t>
            </a:r>
          </a:p>
          <a:p>
            <a:pPr marL="822960" lvl="1" indent="-365760"/>
            <a:r>
              <a:rPr lang="en-US" dirty="0"/>
              <a:t>Peak days – drive infrastructure expansion</a:t>
            </a:r>
          </a:p>
          <a:p>
            <a:pPr marL="822960" lvl="1" indent="-365760"/>
            <a:r>
              <a:rPr lang="en-US" dirty="0"/>
              <a:t>Droughts – water supplies most taxed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452A9E-7F8B-4DFF-B66D-45C9F4C2A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5965" r="33623" b="14000"/>
          <a:stretch/>
        </p:blipFill>
        <p:spPr bwMode="auto">
          <a:xfrm>
            <a:off x="9525000" y="1979195"/>
            <a:ext cx="266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8A0EDC-BAB1-4A65-8D72-9332FB019957}"/>
              </a:ext>
            </a:extLst>
          </p:cNvPr>
          <p:cNvSpPr/>
          <p:nvPr/>
        </p:nvSpPr>
        <p:spPr>
          <a:xfrm>
            <a:off x="9448800" y="5312945"/>
            <a:ext cx="101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 Jack Newton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1D4557E-1955-43A3-BC32-01BEC4A1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505200" cy="5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D58E08-1E79-42D9-9C35-B8DC303F4F39}"/>
              </a:ext>
            </a:extLst>
          </p:cNvPr>
          <p:cNvSpPr/>
          <p:nvPr/>
        </p:nvSpPr>
        <p:spPr>
          <a:xfrm>
            <a:off x="5715000" y="6520419"/>
            <a:ext cx="537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 LCRA</a:t>
            </a:r>
          </a:p>
        </p:txBody>
      </p:sp>
    </p:spTree>
    <p:extLst>
      <p:ext uri="{BB962C8B-B14F-4D97-AF65-F5344CB8AC3E}">
        <p14:creationId xmlns:p14="http://schemas.microsoft.com/office/powerpoint/2010/main" val="149639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3F90-E499-45CA-9950-02FC5E12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Capacity-Based Rainwater Harvesting Rebate (RWH)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DD93-12C8-4469-B142-87795CE65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778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Started in 2010 </a:t>
            </a:r>
          </a:p>
          <a:p>
            <a:r>
              <a:rPr lang="en-US" dirty="0"/>
              <a:t> Offers rebate based on rainwater storage capacity</a:t>
            </a:r>
          </a:p>
          <a:p>
            <a:pPr lvl="1"/>
            <a:r>
              <a:rPr lang="en-US" dirty="0"/>
              <a:t>$0.50/gal capacity for non-pressurized systems</a:t>
            </a:r>
          </a:p>
          <a:p>
            <a:pPr lvl="1"/>
            <a:r>
              <a:rPr lang="en-US" dirty="0"/>
              <a:t>$1.00/gal capacity for pressurized systems</a:t>
            </a:r>
          </a:p>
          <a:p>
            <a:r>
              <a:rPr lang="en-US" dirty="0"/>
              <a:t> From 2010-2018: </a:t>
            </a:r>
          </a:p>
          <a:p>
            <a:pPr lvl="1"/>
            <a:r>
              <a:rPr lang="en-US" dirty="0"/>
              <a:t>2,555 rebates given to 2,395 customers</a:t>
            </a:r>
          </a:p>
          <a:p>
            <a:pPr lvl="1"/>
            <a:r>
              <a:rPr lang="en-US" dirty="0"/>
              <a:t>$980k in rebates for $3.33M spent by customers</a:t>
            </a:r>
          </a:p>
          <a:p>
            <a:pPr lvl="1"/>
            <a:r>
              <a:rPr lang="en-US" dirty="0"/>
              <a:t>1.64 million gallons of rainwater storage capacity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2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3F90-E499-45CA-9950-02FC5E12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Single-Family Residential (SFR) Participation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A0C93F-8A10-4AEC-A7EF-21ECDD7AD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08817"/>
              </p:ext>
            </p:extLst>
          </p:nvPr>
        </p:nvGraphicFramePr>
        <p:xfrm>
          <a:off x="702635" y="2362200"/>
          <a:ext cx="10858500" cy="294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224">
                  <a:extLst>
                    <a:ext uri="{9D8B030D-6E8A-4147-A177-3AD203B41FA5}">
                      <a16:colId xmlns:a16="http://schemas.microsoft.com/office/drawing/2014/main" val="603703398"/>
                    </a:ext>
                  </a:extLst>
                </a:gridCol>
                <a:gridCol w="1501276">
                  <a:extLst>
                    <a:ext uri="{9D8B030D-6E8A-4147-A177-3AD203B41FA5}">
                      <a16:colId xmlns:a16="http://schemas.microsoft.com/office/drawing/2014/main" val="141399386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690012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1521794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1663347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2258224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899926553"/>
                    </a:ext>
                  </a:extLst>
                </a:gridCol>
              </a:tblGrid>
              <a:tr h="262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 Customers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 Rebates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Avg. Conservation Activities per Customer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Avg. Rebate Amount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Avg. Amount Spent by Customer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Avg. Rainwater Storage Capacity (gal)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>
                    <a:solidFill>
                      <a:srgbClr val="2A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66002"/>
                  </a:ext>
                </a:extLst>
              </a:tr>
              <a:tr h="14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Non-Pressurized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2,223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2,371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1.93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$197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$707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389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extLst>
                  <a:ext uri="{0D108BD9-81ED-4DB2-BD59-A6C34878D82A}">
                    <a16:rowId xmlns:a16="http://schemas.microsoft.com/office/drawing/2014/main" val="1456347808"/>
                  </a:ext>
                </a:extLst>
              </a:tr>
              <a:tr h="14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Pressurized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$3,127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$10,124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4,431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extLst>
                  <a:ext uri="{0D108BD9-81ED-4DB2-BD59-A6C34878D82A}">
                    <a16:rowId xmlns:a16="http://schemas.microsoft.com/office/drawing/2014/main" val="942353392"/>
                  </a:ext>
                </a:extLst>
              </a:tr>
              <a:tr h="1416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2,396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2,547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1.92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$409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$1,387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681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85" marR="4885" marT="4885" marB="0" anchor="b"/>
                </a:tc>
                <a:extLst>
                  <a:ext uri="{0D108BD9-81ED-4DB2-BD59-A6C34878D82A}">
                    <a16:rowId xmlns:a16="http://schemas.microsoft.com/office/drawing/2014/main" val="49045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3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9F8C-B92C-42BE-9058-CC93AB58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838705"/>
          </a:xfrm>
        </p:spPr>
        <p:txBody>
          <a:bodyPr/>
          <a:lstStyle/>
          <a:p>
            <a:r>
              <a:rPr lang="en-US" dirty="0"/>
              <a:t>Watering Restrictions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F0D3A-DF25-42C7-8C45-CCC7FCF9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88387"/>
          </a:xfrm>
        </p:spPr>
        <p:txBody>
          <a:bodyPr/>
          <a:lstStyle/>
          <a:p>
            <a:pPr marL="365760" indent="-365760"/>
            <a:r>
              <a:rPr lang="en-US" dirty="0"/>
              <a:t>Twice-a-week watering restrictions implemented in May 2008 in response to historic drought</a:t>
            </a:r>
          </a:p>
          <a:p>
            <a:pPr marL="365760" indent="-365760"/>
            <a:r>
              <a:rPr lang="en-US" dirty="0"/>
              <a:t>Alternated between once-a-week, twice-a-week, and no restrictions in subsequent years</a:t>
            </a:r>
          </a:p>
          <a:p>
            <a:pPr marL="365760" indent="-365760"/>
            <a:r>
              <a:rPr lang="en-US" dirty="0"/>
              <a:t>Once-a-week restrictions made permanent in September of 2012</a:t>
            </a:r>
          </a:p>
        </p:txBody>
      </p:sp>
    </p:spTree>
    <p:extLst>
      <p:ext uri="{BB962C8B-B14F-4D97-AF65-F5344CB8AC3E}">
        <p14:creationId xmlns:p14="http://schemas.microsoft.com/office/powerpoint/2010/main" val="390615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9BBF-EA51-4AEB-A1C0-B957B252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572"/>
            <a:ext cx="11658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Filters to Isolate RWH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7E4E8-5329-44E4-91D2-39C489844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75" y="1219200"/>
            <a:ext cx="10972800" cy="5181600"/>
          </a:xfrm>
        </p:spPr>
        <p:txBody>
          <a:bodyPr>
            <a:normAutofit fontScale="85000" lnSpcReduction="20000"/>
          </a:bodyPr>
          <a:lstStyle/>
          <a:p>
            <a:pPr marL="365760" indent="-365760"/>
            <a:r>
              <a:rPr lang="en-US" sz="3100" dirty="0"/>
              <a:t>Post-2012 billing (remove transition into permanent watering restrictions)</a:t>
            </a:r>
          </a:p>
          <a:p>
            <a:pPr marL="365760" indent="-365760"/>
            <a:r>
              <a:rPr lang="en-US" sz="3100" dirty="0"/>
              <a:t>Continuous billing (remove homes that were unoccupied for extended periods of time)</a:t>
            </a:r>
          </a:p>
          <a:p>
            <a:pPr marL="365760" indent="-365760"/>
            <a:r>
              <a:rPr lang="en-US" sz="3100" dirty="0"/>
              <a:t>Same customer throughout (attempt to isolate agent and associated behavioral components)</a:t>
            </a:r>
          </a:p>
          <a:p>
            <a:pPr marL="365760" indent="-365760"/>
            <a:r>
              <a:rPr lang="en-US" sz="3100" dirty="0"/>
              <a:t>No other conservation activity (attempt to further isolate impact of RWH)</a:t>
            </a:r>
          </a:p>
          <a:p>
            <a:pPr marL="365760" indent="-365760"/>
            <a:r>
              <a:rPr lang="en-US" sz="3100" dirty="0"/>
              <a:t>Control group with same filters (attempt to isolate effect of passive conservation)</a:t>
            </a:r>
          </a:p>
          <a:p>
            <a:pPr marL="822960" lvl="1" indent="-365760"/>
            <a:r>
              <a:rPr lang="en-US" sz="2400" dirty="0"/>
              <a:t>Based on SFR from same Census Blocks which did not participate in RWH or any other conservation activity</a:t>
            </a:r>
          </a:p>
          <a:p>
            <a:pPr marL="365760" indent="-365760"/>
            <a:r>
              <a:rPr lang="en-US" sz="2800" dirty="0"/>
              <a:t>Billing data rectified or adjusted to calendar months</a:t>
            </a:r>
          </a:p>
          <a:p>
            <a:pPr marL="822960" lvl="1" indent="-36576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70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9BBF-EA51-4AEB-A1C0-B957B252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572"/>
            <a:ext cx="11658600" cy="990600"/>
          </a:xfrm>
        </p:spPr>
        <p:txBody>
          <a:bodyPr>
            <a:normAutofit/>
          </a:bodyPr>
          <a:lstStyle/>
          <a:p>
            <a:r>
              <a:rPr lang="en-US" dirty="0"/>
              <a:t>Non-Pressurized RWH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5C04AE-65F0-46C0-9549-206BBC621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26972"/>
              </p:ext>
            </p:extLst>
          </p:nvPr>
        </p:nvGraphicFramePr>
        <p:xfrm>
          <a:off x="-99236" y="1143000"/>
          <a:ext cx="11986437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F62517-996B-4BED-8260-31C879222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881"/>
              </p:ext>
            </p:extLst>
          </p:nvPr>
        </p:nvGraphicFramePr>
        <p:xfrm>
          <a:off x="8686800" y="2514600"/>
          <a:ext cx="3200401" cy="3343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562">
                  <a:extLst>
                    <a:ext uri="{9D8B030D-6E8A-4147-A177-3AD203B41FA5}">
                      <a16:colId xmlns:a16="http://schemas.microsoft.com/office/drawing/2014/main" val="2058872426"/>
                    </a:ext>
                  </a:extLst>
                </a:gridCol>
                <a:gridCol w="1166038">
                  <a:extLst>
                    <a:ext uri="{9D8B030D-6E8A-4147-A177-3AD203B41FA5}">
                      <a16:colId xmlns:a16="http://schemas.microsoft.com/office/drawing/2014/main" val="531954686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7224878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6350" marR="6350" marT="6350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</a:p>
                  </a:txBody>
                  <a:tcPr marL="6350" marR="6350" marT="6350" marB="0" anchor="b">
                    <a:solidFill>
                      <a:srgbClr val="2A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0813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Parcels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4,236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85956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People per Home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60086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Built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80102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Area (sf)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37403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Pervious Area (sf)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7,991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19591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Appraised Value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$462,439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$456,402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333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8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BF83-5720-433C-81C7-92B28575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1256"/>
            <a:ext cx="10972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Non-Pressurized RWH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BCCB50-66F9-45EE-B261-AD3FCAFD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10200"/>
            <a:ext cx="10972800" cy="670194"/>
          </a:xfrm>
        </p:spPr>
        <p:txBody>
          <a:bodyPr>
            <a:normAutofit fontScale="70000" lnSpcReduction="20000"/>
          </a:bodyPr>
          <a:lstStyle/>
          <a:p>
            <a:pPr marL="365760" indent="-365760"/>
            <a:r>
              <a:rPr lang="en-US" dirty="0"/>
              <a:t>Time series regression on the aggregate does not show statistically significant water demand reduction associated with non-pressurized rainwater harvesting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02F9B31-C0AC-455D-B450-D0D10D689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912713"/>
              </p:ext>
            </p:extLst>
          </p:nvPr>
        </p:nvGraphicFramePr>
        <p:xfrm>
          <a:off x="609600" y="1143001"/>
          <a:ext cx="110490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15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1F0B-0930-404A-85B7-C62657F9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dirty="0"/>
              <a:t>Non-Pressurized RWH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2AA94F-0600-4FB6-B47A-983C078AB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793845"/>
              </p:ext>
            </p:extLst>
          </p:nvPr>
        </p:nvGraphicFramePr>
        <p:xfrm>
          <a:off x="304800" y="1143000"/>
          <a:ext cx="1165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7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8942-BE94-43D4-AEBA-645334A4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98" y="457200"/>
            <a:ext cx="10972800" cy="914400"/>
          </a:xfrm>
        </p:spPr>
        <p:txBody>
          <a:bodyPr/>
          <a:lstStyle/>
          <a:p>
            <a:r>
              <a:rPr lang="en-US" dirty="0"/>
              <a:t>Non-Pressurized RWH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2D9043-2C6C-4C14-B83F-777F5B86E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19864"/>
              </p:ext>
            </p:extLst>
          </p:nvPr>
        </p:nvGraphicFramePr>
        <p:xfrm>
          <a:off x="549790" y="1676400"/>
          <a:ext cx="11012557" cy="4055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874">
                  <a:extLst>
                    <a:ext uri="{9D8B030D-6E8A-4147-A177-3AD203B41FA5}">
                      <a16:colId xmlns:a16="http://schemas.microsoft.com/office/drawing/2014/main" val="27144683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997632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625369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5095085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592099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30726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29869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4963818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1682773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85694460"/>
                    </a:ext>
                  </a:extLst>
                </a:gridCol>
                <a:gridCol w="1002283">
                  <a:extLst>
                    <a:ext uri="{9D8B030D-6E8A-4147-A177-3AD203B41FA5}">
                      <a16:colId xmlns:a16="http://schemas.microsoft.com/office/drawing/2014/main" val="2630801966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 Condition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(in/d)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(GPCD)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(GPCD)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/ Control 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02678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Diff.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Diff.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Diff.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742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94993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Annual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6169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Summer Max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946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568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0474C0-FB69-4658-B0DC-CFDFDCBDF9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810735"/>
              </p:ext>
            </p:extLst>
          </p:nvPr>
        </p:nvGraphicFramePr>
        <p:xfrm>
          <a:off x="228601" y="1143000"/>
          <a:ext cx="11658600" cy="540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539BBF-EA51-4AEB-A1C0-B957B252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572"/>
            <a:ext cx="11658600" cy="990600"/>
          </a:xfrm>
        </p:spPr>
        <p:txBody>
          <a:bodyPr>
            <a:normAutofit/>
          </a:bodyPr>
          <a:lstStyle/>
          <a:p>
            <a:r>
              <a:rPr lang="en-US" dirty="0"/>
              <a:t>Pressurized RWH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F62517-996B-4BED-8260-31C879222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21331"/>
              </p:ext>
            </p:extLst>
          </p:nvPr>
        </p:nvGraphicFramePr>
        <p:xfrm>
          <a:off x="8686800" y="2514600"/>
          <a:ext cx="3200401" cy="3343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562">
                  <a:extLst>
                    <a:ext uri="{9D8B030D-6E8A-4147-A177-3AD203B41FA5}">
                      <a16:colId xmlns:a16="http://schemas.microsoft.com/office/drawing/2014/main" val="2058872426"/>
                    </a:ext>
                  </a:extLst>
                </a:gridCol>
                <a:gridCol w="1166038">
                  <a:extLst>
                    <a:ext uri="{9D8B030D-6E8A-4147-A177-3AD203B41FA5}">
                      <a16:colId xmlns:a16="http://schemas.microsoft.com/office/drawing/2014/main" val="531954686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17224878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</a:txBody>
                  <a:tcPr marL="6350" marR="6350" marT="6350" marB="0" anchor="b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</a:p>
                  </a:txBody>
                  <a:tcPr marL="6350" marR="6350" marT="6350" marB="0" anchor="b">
                    <a:solidFill>
                      <a:srgbClr val="2A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20813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Parcels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85956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People per Home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60086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 Built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80102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Area (sf)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2,293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37403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Pervious Area (sf)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14,416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19591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Appraised Value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$788,225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$685,101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333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9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90600"/>
          </a:xfrm>
        </p:spPr>
        <p:txBody>
          <a:bodyPr/>
          <a:lstStyle/>
          <a:p>
            <a:r>
              <a:rPr lang="en-US" dirty="0"/>
              <a:t>City of Austin, Texas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7E18B1-C3F5-40CF-807A-E97BAF73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43400"/>
          </a:xfrm>
        </p:spPr>
        <p:txBody>
          <a:bodyPr/>
          <a:lstStyle/>
          <a:p>
            <a:r>
              <a:rPr lang="en-US" dirty="0"/>
              <a:t> Serves a population of 1.1M </a:t>
            </a:r>
          </a:p>
          <a:p>
            <a:pPr lvl="1"/>
            <a:r>
              <a:rPr lang="en-US" dirty="0"/>
              <a:t>Projected to quadruple in next 100 years</a:t>
            </a:r>
          </a:p>
          <a:p>
            <a:pPr marL="365760" indent="-365760"/>
            <a:r>
              <a:rPr lang="en-US" dirty="0"/>
              <a:t>Draws water from the Colorado River into three regional      water treatment plants (combined capacity of 335 MGD)</a:t>
            </a:r>
          </a:p>
          <a:p>
            <a:pPr marL="365760" indent="-365760"/>
            <a:r>
              <a:rPr lang="en-US" dirty="0"/>
              <a:t>Located in Central Texas between the deserts of the SW and the more humid SE</a:t>
            </a:r>
          </a:p>
          <a:p>
            <a:pPr marL="822960" lvl="1" indent="-365760"/>
            <a:r>
              <a:rPr lang="en-US" dirty="0"/>
              <a:t>Long, hot summers – short, mild winters</a:t>
            </a:r>
          </a:p>
          <a:p>
            <a:pPr marL="822960" lvl="1" indent="-365760"/>
            <a:r>
              <a:rPr lang="en-US" dirty="0"/>
              <a:t>Annual average of 34” of rain, wettest during spring and fall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3472E-C39E-407B-B9A4-4E648E8E2FCA}"/>
              </a:ext>
            </a:extLst>
          </p:cNvPr>
          <p:cNvSpPr txBox="1"/>
          <p:nvPr/>
        </p:nvSpPr>
        <p:spPr>
          <a:xfrm>
            <a:off x="152400" y="6400800"/>
            <a:ext cx="609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7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81F7-8FF3-4289-9D85-A9433D63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Pressurized RWH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C87E5-607B-4580-AA8E-39CC8E31A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59" y="5486400"/>
            <a:ext cx="10972800" cy="8069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Time series regression on the aggregate again does not show statistically significant change in water demand associated with pressurized rainwater harvesting, though less so!  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6654DB-26FC-4223-BDD9-6294D5C65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646206"/>
              </p:ext>
            </p:extLst>
          </p:nvPr>
        </p:nvGraphicFramePr>
        <p:xfrm>
          <a:off x="685800" y="12192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46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83BE-6A94-4B06-85B8-F7665A52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1"/>
            <a:ext cx="10972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Pressurized RWH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2ABAB7-D50C-48BF-9337-BA1E6E0EB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505559"/>
              </p:ext>
            </p:extLst>
          </p:nvPr>
        </p:nvGraphicFramePr>
        <p:xfrm>
          <a:off x="304800" y="1066800"/>
          <a:ext cx="11734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673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8942-BE94-43D4-AEBA-645334A4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98" y="457200"/>
            <a:ext cx="10972800" cy="914400"/>
          </a:xfrm>
        </p:spPr>
        <p:txBody>
          <a:bodyPr/>
          <a:lstStyle/>
          <a:p>
            <a:r>
              <a:rPr lang="en-US" dirty="0"/>
              <a:t>Pressurized RWH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2D9043-2C6C-4C14-B83F-777F5B86E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253"/>
              </p:ext>
            </p:extLst>
          </p:nvPr>
        </p:nvGraphicFramePr>
        <p:xfrm>
          <a:off x="549790" y="1676400"/>
          <a:ext cx="11012557" cy="4055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874">
                  <a:extLst>
                    <a:ext uri="{9D8B030D-6E8A-4147-A177-3AD203B41FA5}">
                      <a16:colId xmlns:a16="http://schemas.microsoft.com/office/drawing/2014/main" val="271446839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997632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625369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5095085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592099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30726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29869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4963818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1682773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85694460"/>
                    </a:ext>
                  </a:extLst>
                </a:gridCol>
                <a:gridCol w="1002283">
                  <a:extLst>
                    <a:ext uri="{9D8B030D-6E8A-4147-A177-3AD203B41FA5}">
                      <a16:colId xmlns:a16="http://schemas.microsoft.com/office/drawing/2014/main" val="2630801966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Weather Condition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(in/d)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(GPCD)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(GPCD)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 / Control 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02678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Diff.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Diff.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Post-RWH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Diff.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742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94993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Annual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6169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Summer Max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9469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87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18E12-20DB-4CDF-A2C1-CA7C3886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1"/>
            <a:ext cx="10972800" cy="990600"/>
          </a:xfrm>
        </p:spPr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0B53-3C09-48E2-BB03-E6F491EE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76799"/>
          </a:xfrm>
        </p:spPr>
        <p:txBody>
          <a:bodyPr>
            <a:normAutofit fontScale="85000" lnSpcReduction="10000"/>
          </a:bodyPr>
          <a:lstStyle/>
          <a:p>
            <a:pPr marL="365760" indent="-365760"/>
            <a:r>
              <a:rPr lang="en-US" dirty="0"/>
              <a:t>Important to understand the impact of weather on water demand to compare usage patterns and evaluate conservation savings when they matter most</a:t>
            </a:r>
          </a:p>
          <a:p>
            <a:pPr marL="365760" indent="-365760"/>
            <a:r>
              <a:rPr lang="en-US" dirty="0"/>
              <a:t>Test case highlights the weather dependency of outdoor water savings and offers some interesting results:</a:t>
            </a:r>
          </a:p>
          <a:p>
            <a:pPr marL="822960" lvl="1" indent="-365760"/>
            <a:r>
              <a:rPr lang="en-US" u="sng" dirty="0"/>
              <a:t>Non-pressurized RWH</a:t>
            </a:r>
            <a:r>
              <a:rPr lang="en-US" dirty="0"/>
              <a:t>: slight increase in usage in cooler months,     larger decrease in usage in hotter months</a:t>
            </a:r>
          </a:p>
          <a:p>
            <a:pPr marL="822960" lvl="1" indent="-365760"/>
            <a:r>
              <a:rPr lang="en-US" u="sng" dirty="0"/>
              <a:t>Pressurized RWH</a:t>
            </a:r>
            <a:r>
              <a:rPr lang="en-US" dirty="0"/>
              <a:t>: increased usage throughout the year, though much more so in hotter months (creating new demand?)</a:t>
            </a:r>
          </a:p>
          <a:p>
            <a:pPr marL="365760" indent="-365760"/>
            <a:r>
              <a:rPr lang="en-US" dirty="0"/>
              <a:t>Improve sample sizes and further explore panel regression</a:t>
            </a:r>
          </a:p>
          <a:p>
            <a:pPr marL="365760" indent="-365760"/>
            <a:r>
              <a:rPr lang="en-US" dirty="0"/>
              <a:t>Incorporate likely climate change scenarios into long-term planning</a:t>
            </a:r>
          </a:p>
        </p:txBody>
      </p:sp>
    </p:spTree>
    <p:extLst>
      <p:ext uri="{BB962C8B-B14F-4D97-AF65-F5344CB8AC3E}">
        <p14:creationId xmlns:p14="http://schemas.microsoft.com/office/powerpoint/2010/main" val="262144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D90F7-1D52-430E-815C-8171CA6D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65654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02B24-4EFA-4961-9C92-276274006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5739" y="228600"/>
            <a:ext cx="5092227" cy="465861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Miguel.Morales@austintexas.gov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512-974-3545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16D86-A91C-44DA-ABF7-C88EF39C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21" t="74655" r="84136" b="10000"/>
          <a:stretch/>
        </p:blipFill>
        <p:spPr>
          <a:xfrm>
            <a:off x="1981200" y="5181600"/>
            <a:ext cx="990600" cy="1052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6A752-02D0-46D5-AD6E-214DDBA0AC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2857" y="5056279"/>
            <a:ext cx="990600" cy="13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75E1-DA53-4C07-8AB1-453079DE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10972800" cy="914400"/>
          </a:xfrm>
        </p:spPr>
        <p:txBody>
          <a:bodyPr/>
          <a:lstStyle/>
          <a:p>
            <a:r>
              <a:rPr lang="en-US" dirty="0"/>
              <a:t>Weather Variables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EC45B5-EFA9-4BA8-886D-2F5EFC3C8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421462"/>
              </p:ext>
            </p:extLst>
          </p:nvPr>
        </p:nvGraphicFramePr>
        <p:xfrm>
          <a:off x="9829800" y="1333501"/>
          <a:ext cx="1981200" cy="4588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4812117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48624889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</a:t>
                      </a:r>
                    </a:p>
                  </a:txBody>
                  <a:tcPr marL="6350" marR="6350" marT="6350" marB="0" anchor="ctr">
                    <a:solidFill>
                      <a:srgbClr val="2AA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187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87193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17067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85281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473945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22256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6792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0038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12488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90546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52568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1694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7925908"/>
                  </a:ext>
                </a:extLst>
              </a:tr>
            </a:tbl>
          </a:graphicData>
        </a:graphic>
      </p:graphicFrame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4DA5EA73-D6A5-4B45-9718-2415EEE6725C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9372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ACE3"/>
              </a:buClr>
              <a:buSzPct val="70000"/>
              <a:buFont typeface="Wingdings" panose="05000000000000000000" pitchFamily="2" charset="2"/>
              <a:buChar char="S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/>
            <a:r>
              <a:rPr lang="en-US" dirty="0"/>
              <a:t>Hourly weather data obtained from Camp Mabry</a:t>
            </a:r>
          </a:p>
          <a:p>
            <a:pPr marL="822960" lvl="1" indent="-365760"/>
            <a:r>
              <a:rPr lang="en-US" dirty="0"/>
              <a:t>NOAA Local Climatological Data (LCD) station </a:t>
            </a:r>
          </a:p>
          <a:p>
            <a:pPr marL="365760" indent="-365760"/>
            <a:r>
              <a:rPr lang="en-US" dirty="0"/>
              <a:t>Reference evapotranspiration (</a:t>
            </a:r>
            <a:r>
              <a:rPr lang="en-US" dirty="0" err="1"/>
              <a:t>ETo</a:t>
            </a:r>
            <a:r>
              <a:rPr lang="en-US" dirty="0"/>
              <a:t>)</a:t>
            </a:r>
          </a:p>
          <a:p>
            <a:pPr marL="822960" lvl="1" indent="-365760"/>
            <a:r>
              <a:rPr lang="en-US" dirty="0"/>
              <a:t>Hourly temperature, relative humidity, atmospheric pressure, and wind speed used to calculate daily </a:t>
            </a:r>
            <a:r>
              <a:rPr lang="en-US" dirty="0" err="1"/>
              <a:t>ETo</a:t>
            </a:r>
            <a:r>
              <a:rPr lang="en-US" dirty="0"/>
              <a:t> via the Penman-Monteith method with the Hargreaves approximation for solar radiation</a:t>
            </a:r>
          </a:p>
          <a:p>
            <a:pPr marL="822960" lvl="1" indent="-365760"/>
            <a:r>
              <a:rPr lang="en-US" dirty="0"/>
              <a:t>Aggregated up to calendar months &amp; calibrated to local conditions and irrigation patterns using billing data</a:t>
            </a:r>
          </a:p>
          <a:p>
            <a:pPr marL="1280160" lvl="2" indent="-365760"/>
            <a:r>
              <a:rPr lang="en-US" dirty="0"/>
              <a:t>Crop coefficients (Kc) to estimate crop evapotranspiration (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65760" indent="-365760"/>
            <a:r>
              <a:rPr lang="en-US" dirty="0"/>
              <a:t>Hourly precipitation aggregated to calendar months  </a:t>
            </a:r>
          </a:p>
          <a:p>
            <a:pPr marL="365760" indent="-365760"/>
            <a:endParaRPr lang="en-US" dirty="0"/>
          </a:p>
          <a:p>
            <a:pPr marL="822960" lvl="1" indent="-36576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4917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Historical </a:t>
            </a:r>
            <a:r>
              <a:rPr lang="en-US" dirty="0" err="1"/>
              <a:t>ETo</a:t>
            </a:r>
            <a:r>
              <a:rPr lang="en-US" dirty="0"/>
              <a:t> (1949-2019)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0A7DF0CB-2114-4FE2-89C5-065B82D8B72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50287395"/>
                  </p:ext>
                </p:extLst>
              </p:nvPr>
            </p:nvGraphicFramePr>
            <p:xfrm>
              <a:off x="501084" y="965565"/>
              <a:ext cx="10982325" cy="48797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0A7DF0CB-2114-4FE2-89C5-065B82D8B7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084" y="965565"/>
                <a:ext cx="10982325" cy="487979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783CA5A-BCB3-483A-AAC1-290289DC1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14596"/>
              </p:ext>
            </p:extLst>
          </p:nvPr>
        </p:nvGraphicFramePr>
        <p:xfrm>
          <a:off x="1295400" y="650217"/>
          <a:ext cx="10188009" cy="555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30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4014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Historical </a:t>
            </a:r>
            <a:r>
              <a:rPr lang="en-US" dirty="0" err="1"/>
              <a:t>Precip</a:t>
            </a:r>
            <a:r>
              <a:rPr lang="en-US" dirty="0"/>
              <a:t>. (1949-2019)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672C3-4056-4B2C-AA0C-7634BA424064}"/>
              </a:ext>
            </a:extLst>
          </p:cNvPr>
          <p:cNvGrpSpPr/>
          <p:nvPr/>
        </p:nvGrpSpPr>
        <p:grpSpPr>
          <a:xfrm>
            <a:off x="191387" y="838200"/>
            <a:ext cx="11238613" cy="5702164"/>
            <a:chOff x="419987" y="914264"/>
            <a:chExt cx="11238613" cy="586105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1" name="Chart 10">
                  <a:extLst>
                    <a:ext uri="{FF2B5EF4-FFF2-40B4-BE49-F238E27FC236}">
                      <a16:creationId xmlns:a16="http://schemas.microsoft.com/office/drawing/2014/main" id="{0F780972-05DF-463F-B4C6-FB620EE5EDC7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758821009"/>
                    </p:ext>
                  </p:extLst>
                </p:nvPr>
              </p:nvGraphicFramePr>
              <p:xfrm>
                <a:off x="729824" y="1105786"/>
                <a:ext cx="10468117" cy="5035374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11" name="Chart 10">
                  <a:extLst>
                    <a:ext uri="{FF2B5EF4-FFF2-40B4-BE49-F238E27FC236}">
                      <a16:creationId xmlns:a16="http://schemas.microsoft.com/office/drawing/2014/main" id="{0F780972-05DF-463F-B4C6-FB620EE5EDC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224" y="870836"/>
                  <a:ext cx="10468117" cy="5035374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127496E9-09FB-4191-8D28-F7465F28BE6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9590145"/>
                </p:ext>
              </p:extLst>
            </p:nvPr>
          </p:nvGraphicFramePr>
          <p:xfrm>
            <a:off x="419987" y="914264"/>
            <a:ext cx="11238613" cy="5861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055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972800" cy="990600"/>
          </a:xfrm>
        </p:spPr>
        <p:txBody>
          <a:bodyPr/>
          <a:lstStyle/>
          <a:p>
            <a:r>
              <a:rPr lang="en-US" dirty="0"/>
              <a:t>GPCD &amp; Weather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2A3D37-DE27-4458-84AD-CEAD289D0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662772"/>
              </p:ext>
            </p:extLst>
          </p:nvPr>
        </p:nvGraphicFramePr>
        <p:xfrm>
          <a:off x="533400" y="1066800"/>
          <a:ext cx="10805226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471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11506200" cy="990600"/>
          </a:xfrm>
        </p:spPr>
        <p:txBody>
          <a:bodyPr>
            <a:noAutofit/>
          </a:bodyPr>
          <a:lstStyle/>
          <a:p>
            <a:r>
              <a:rPr lang="en-US" sz="4500" dirty="0"/>
              <a:t>Annual Flow of Colorado River @ Austin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E127A-CC25-4A53-AA5B-E608E264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13" y="1066800"/>
            <a:ext cx="10684173" cy="4785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82C6B-D8F7-4F30-B1A1-11CCEE4672BF}"/>
              </a:ext>
            </a:extLst>
          </p:cNvPr>
          <p:cNvSpPr txBox="1"/>
          <p:nvPr/>
        </p:nvSpPr>
        <p:spPr>
          <a:xfrm>
            <a:off x="1676400" y="5867400"/>
            <a:ext cx="4266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Austin Water – Water Forward – Integrated Water Resources Plan</a:t>
            </a:r>
          </a:p>
        </p:txBody>
      </p:sp>
    </p:spTree>
    <p:extLst>
      <p:ext uri="{BB962C8B-B14F-4D97-AF65-F5344CB8AC3E}">
        <p14:creationId xmlns:p14="http://schemas.microsoft.com/office/powerpoint/2010/main" val="426746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6D65-A00E-4216-BCCC-9CD2BE42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Palmer Drought Severity Index for Texas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B936-DB3E-4636-88D6-983F54BD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10210800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D765B-76A9-4EF8-BBAC-D894A627992E}"/>
              </a:ext>
            </a:extLst>
          </p:cNvPr>
          <p:cNvSpPr txBox="1"/>
          <p:nvPr/>
        </p:nvSpPr>
        <p:spPr>
          <a:xfrm>
            <a:off x="1043783" y="5728900"/>
            <a:ext cx="10104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NOAA National Centers for Environmental information, Climate at a Glance: Statewide Time Series, published August 2020 at  </a:t>
            </a:r>
            <a:r>
              <a:rPr lang="en-US" sz="1200" dirty="0">
                <a:hlinkClick r:id="rId3"/>
              </a:rPr>
              <a:t>https://www.ncdc.noaa.gov/cag/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841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75"/>
            <a:ext cx="10972800" cy="990600"/>
          </a:xfrm>
        </p:spPr>
        <p:txBody>
          <a:bodyPr>
            <a:normAutofit/>
          </a:bodyPr>
          <a:lstStyle/>
          <a:p>
            <a:r>
              <a:rPr lang="en-US" sz="5000" dirty="0"/>
              <a:t>Foreseen Impact of Climate Change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7E18B1-C3F5-40CF-807A-E97BAF73E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343400"/>
          </a:xfrm>
        </p:spPr>
        <p:txBody>
          <a:bodyPr/>
          <a:lstStyle/>
          <a:p>
            <a:pPr marL="365760" indent="-365760"/>
            <a:r>
              <a:rPr lang="en-US" dirty="0"/>
              <a:t>Rising temperatures and evaporation rates are forecast to accelerate the hydrologic cycle and increase the intensity of heavy precipitation and severity of droughts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BE69DC-B97D-4BB2-84CB-15F111C1E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9582" r="4999" b="9250"/>
          <a:stretch/>
        </p:blipFill>
        <p:spPr bwMode="auto">
          <a:xfrm>
            <a:off x="891741" y="2879856"/>
            <a:ext cx="7772400" cy="31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BBB958-56CB-4B32-806B-FA38AFF4D03B}"/>
              </a:ext>
            </a:extLst>
          </p:cNvPr>
          <p:cNvSpPr/>
          <p:nvPr/>
        </p:nvSpPr>
        <p:spPr>
          <a:xfrm>
            <a:off x="891741" y="6146457"/>
            <a:ext cx="5356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University of Birmingham, Brigham Young University, and Michigan State University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473539-08F9-4391-837D-296F57C98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4189" r="4999" b="91083"/>
          <a:stretch/>
        </p:blipFill>
        <p:spPr bwMode="auto">
          <a:xfrm>
            <a:off x="981075" y="5967394"/>
            <a:ext cx="9655207" cy="22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68F6F56C-728B-49A4-B05E-BBB18FD7ACD1}"/>
              </a:ext>
            </a:extLst>
          </p:cNvPr>
          <p:cNvSpPr txBox="1">
            <a:spLocks/>
          </p:cNvSpPr>
          <p:nvPr/>
        </p:nvSpPr>
        <p:spPr>
          <a:xfrm>
            <a:off x="8664141" y="2943700"/>
            <a:ext cx="3070659" cy="2732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AACE3"/>
              </a:buClr>
              <a:buSzPct val="70000"/>
              <a:buFont typeface="Wingdings" panose="05000000000000000000" pitchFamily="2" charset="2"/>
              <a:buChar char="S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/>
            <a:r>
              <a:rPr lang="en-US" dirty="0"/>
              <a:t>Heightened tradeoff between water supply and flood protection</a:t>
            </a:r>
          </a:p>
        </p:txBody>
      </p:sp>
    </p:spTree>
    <p:extLst>
      <p:ext uri="{BB962C8B-B14F-4D97-AF65-F5344CB8AC3E}">
        <p14:creationId xmlns:p14="http://schemas.microsoft.com/office/powerpoint/2010/main" val="15995343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C42A7B2139D439F43CA71C993F3A1" ma:contentTypeVersion="6737" ma:contentTypeDescription="Create a new document." ma:contentTypeScope="" ma:versionID="f4876c84ebb48177cb58997e59189357">
  <xsd:schema xmlns:xsd="http://www.w3.org/2001/XMLSchema" xmlns:xs="http://www.w3.org/2001/XMLSchema" xmlns:p="http://schemas.microsoft.com/office/2006/metadata/properties" xmlns:ns2="403007ff-326d-46fa-aedc-2b1b48f1067f" xmlns:ns3="86f4c0d5-25e3-4344-b3e2-642d36399595" xmlns:ns4="9d10a180-eeb7-4f81-b3d9-85abab569aa9" targetNamespace="http://schemas.microsoft.com/office/2006/metadata/properties" ma:root="true" ma:fieldsID="7f9517ddf078d705ccba03287c551b26" ns2:_="" ns3:_="" ns4:_="">
    <xsd:import namespace="403007ff-326d-46fa-aedc-2b1b48f1067f"/>
    <xsd:import namespace="86f4c0d5-25e3-4344-b3e2-642d36399595"/>
    <xsd:import namespace="9d10a180-eeb7-4f81-b3d9-85abab569a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07ff-326d-46fa-aedc-2b1b48f1067f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4c0d5-25e3-4344-b3e2-642d36399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a180-eeb7-4f81-b3d9-85abab569aa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3007ff-326d-46fa-aedc-2b1b48f1067f">RTH3M3WM2PKZ-1596865721-23</_dlc_DocId>
    <_dlc_DocIdUrl xmlns="403007ff-326d-46fa-aedc-2b1b48f1067f">
      <Url>https://cityofaustin.sharepoint.com/sites/AW/environmental-affairs-conservation/awpio/_layouts/15/DocIdRedir.aspx?ID=RTH3M3WM2PKZ-1596865721-23</Url>
      <Description>RTH3M3WM2PKZ-1596865721-23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53F9B52-283F-4C9A-891A-259526220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007ff-326d-46fa-aedc-2b1b48f1067f"/>
    <ds:schemaRef ds:uri="86f4c0d5-25e3-4344-b3e2-642d36399595"/>
    <ds:schemaRef ds:uri="9d10a180-eeb7-4f81-b3d9-85abab569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920391-1FB0-4FD2-8009-FD9CB4EF11E4}">
  <ds:schemaRefs>
    <ds:schemaRef ds:uri="http://schemas.microsoft.com/office/2006/metadata/properties"/>
    <ds:schemaRef ds:uri="http://schemas.microsoft.com/office/infopath/2007/PartnerControls"/>
    <ds:schemaRef ds:uri="403007ff-326d-46fa-aedc-2b1b48f1067f"/>
  </ds:schemaRefs>
</ds:datastoreItem>
</file>

<file path=customXml/itemProps3.xml><?xml version="1.0" encoding="utf-8"?>
<ds:datastoreItem xmlns:ds="http://schemas.openxmlformats.org/officeDocument/2006/customXml" ds:itemID="{F77A1462-8515-444A-A327-7574CFA22A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AFA8F9-FDB4-458B-AB6E-C90AD505E6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5415</TotalTime>
  <Words>1110</Words>
  <Application>Microsoft Office PowerPoint</Application>
  <PresentationFormat>Widescreen</PresentationFormat>
  <Paragraphs>291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Wingdings</vt:lpstr>
      <vt:lpstr>1_Office Theme</vt:lpstr>
      <vt:lpstr>PowerPoint Presentation</vt:lpstr>
      <vt:lpstr>City of Austin, Texas</vt:lpstr>
      <vt:lpstr>Weather Variables</vt:lpstr>
      <vt:lpstr>Historical ETo (1949-2019)</vt:lpstr>
      <vt:lpstr>Historical Precip. (1949-2019)</vt:lpstr>
      <vt:lpstr>GPCD &amp; Weather</vt:lpstr>
      <vt:lpstr>Annual Flow of Colorado River @ Austin</vt:lpstr>
      <vt:lpstr>Palmer Drought Severity Index for Texas</vt:lpstr>
      <vt:lpstr>Foreseen Impact of Climate Change </vt:lpstr>
      <vt:lpstr>Adjusting Conservation Savings Rates</vt:lpstr>
      <vt:lpstr>Capacity-Based Rainwater Harvesting Rebate (RWH)</vt:lpstr>
      <vt:lpstr>Single-Family Residential (SFR) Participation </vt:lpstr>
      <vt:lpstr>Watering Restrictions </vt:lpstr>
      <vt:lpstr>Data Filters to Isolate RWH Effect</vt:lpstr>
      <vt:lpstr>Non-Pressurized RWH</vt:lpstr>
      <vt:lpstr>Non-Pressurized RWH</vt:lpstr>
      <vt:lpstr>Non-Pressurized RWH</vt:lpstr>
      <vt:lpstr>Non-Pressurized RWH</vt:lpstr>
      <vt:lpstr>Pressurized RWH</vt:lpstr>
      <vt:lpstr>Pressurized RWH</vt:lpstr>
      <vt:lpstr>Pressurized RWH</vt:lpstr>
      <vt:lpstr>Pressurized RWH</vt:lpstr>
      <vt:lpstr>Conclusions &amp;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Morales, Miguel</dc:creator>
  <cp:lastModifiedBy>Patrick Watson</cp:lastModifiedBy>
  <cp:revision>67</cp:revision>
  <dcterms:created xsi:type="dcterms:W3CDTF">2020-08-17T20:37:25Z</dcterms:created>
  <dcterms:modified xsi:type="dcterms:W3CDTF">2020-09-01T20:35:25Z</dcterms:modified>
</cp:coreProperties>
</file>